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11" r:id="rId2"/>
    <p:sldId id="417" r:id="rId3"/>
    <p:sldId id="462" r:id="rId4"/>
    <p:sldId id="487" r:id="rId5"/>
    <p:sldId id="479" r:id="rId6"/>
    <p:sldId id="482" r:id="rId7"/>
    <p:sldId id="486" r:id="rId8"/>
    <p:sldId id="481" r:id="rId9"/>
    <p:sldId id="483" r:id="rId10"/>
    <p:sldId id="489" r:id="rId11"/>
    <p:sldId id="490" r:id="rId12"/>
    <p:sldId id="480" r:id="rId13"/>
    <p:sldId id="468" r:id="rId14"/>
    <p:sldId id="450" r:id="rId15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929000"/>
    <a:srgbClr val="29529B"/>
    <a:srgbClr val="2F5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93151"/>
  </p:normalViewPr>
  <p:slideViewPr>
    <p:cSldViewPr>
      <p:cViewPr varScale="1">
        <p:scale>
          <a:sx n="141" d="100"/>
          <a:sy n="141" d="100"/>
        </p:scale>
        <p:origin x="616" y="176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3FD46-6A8B-42CE-AB66-7B6FA619B835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8641B-A909-494D-BC41-FA2C69D7D8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5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06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3702983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</p:spTree>
    <p:extLst>
      <p:ext uri="{BB962C8B-B14F-4D97-AF65-F5344CB8AC3E}">
        <p14:creationId xmlns:p14="http://schemas.microsoft.com/office/powerpoint/2010/main" val="33488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3731558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2453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3731558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10996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7"/>
          <p:cNvSpPr txBox="1"/>
          <p:nvPr userDrawn="1"/>
        </p:nvSpPr>
        <p:spPr>
          <a:xfrm>
            <a:off x="3617258" y="196280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16468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287524" y="124272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323528" y="124272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zh-CN" altLang="en-US" sz="1600" kern="12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323528" y="132833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zh-CN" altLang="en-US" sz="1600" kern="12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359532" y="124272"/>
            <a:ext cx="1369614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13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735"/>
            <a:ext cx="2057400" cy="273928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  <a:pPr/>
              <a:t>2019/9/15</a:t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735"/>
            <a:ext cx="3086100" cy="273928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8735"/>
            <a:ext cx="2057400" cy="273928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  <a:pPr/>
              <a:t>‹#›</a:t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571"/>
            <a:ext cx="5029200" cy="3239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571"/>
            <a:ext cx="5029200" cy="32395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295800"/>
            <a:ext cx="2552878" cy="356345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919"/>
            <a:ext cx="1956816" cy="24200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50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979"/>
            <a:ext cx="3505200" cy="99090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1" y="3182335"/>
            <a:ext cx="2438400" cy="3080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1" y="3707977"/>
            <a:ext cx="2438400" cy="4652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10312"/>
            <a:ext cx="3505200" cy="3572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957"/>
            <a:ext cx="3581400" cy="857515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1" y="1257688"/>
            <a:ext cx="2188633" cy="3239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6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3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05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85776" y="1515898"/>
            <a:ext cx="8162924" cy="182841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7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747B-C934-4A29-B9D2-0B4A2BD73C3B}" type="datetimeFigureOut">
              <a:rPr lang="zh-CN" altLang="en-US" smtClean="0"/>
              <a:pPr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C0BC9-B0E5-477C-8980-057E56B69F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6" r:id="rId15"/>
    <p:sldLayoutId id="2147483660" r:id="rId16"/>
    <p:sldLayoutId id="2147483672" r:id="rId17"/>
    <p:sldLayoutId id="2147483673" r:id="rId18"/>
    <p:sldLayoutId id="2147483674" r:id="rId19"/>
    <p:sldLayoutId id="2147483675" r:id="rId20"/>
    <p:sldLayoutId id="2147483661" r:id="rId21"/>
    <p:sldLayoutId id="2147483662" r:id="rId22"/>
    <p:sldLayoutId id="2147483667" r:id="rId23"/>
    <p:sldLayoutId id="2147483668" r:id="rId24"/>
    <p:sldLayoutId id="2147483669" r:id="rId25"/>
    <p:sldLayoutId id="2147483670" r:id="rId26"/>
    <p:sldLayoutId id="2147483676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7" r:id="rId33"/>
    <p:sldLayoutId id="2147483688" r:id="rId3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24.xml"/><Relationship Id="rId7" Type="http://schemas.openxmlformats.org/officeDocument/2006/relationships/image" Target="../media/image19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2.jpeg"/><Relationship Id="rId4" Type="http://schemas.openxmlformats.org/officeDocument/2006/relationships/tags" Target="../tags/tag25.xml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RFeng/autohas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8.tiff"/><Relationship Id="rId4" Type="http://schemas.openxmlformats.org/officeDocument/2006/relationships/tags" Target="../tags/tag10.xml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89A80C-54A9-4BFB-991C-6B37FE000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1"/>
          <a:stretch/>
        </p:blipFill>
        <p:spPr>
          <a:xfrm>
            <a:off x="0" y="1580917"/>
            <a:ext cx="9141179" cy="356417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5796136" y="2932584"/>
            <a:ext cx="3060340" cy="7200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68571" tIns="34285" rIns="68571" bIns="34285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AutoHash</a:t>
            </a:r>
            <a:endParaRPr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胡佳杰 王晓玮 冯占涛 吕幸谕</a:t>
            </a: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4766117-4A53-417B-863B-964E26A29392}"/>
              </a:ext>
            </a:extLst>
          </p:cNvPr>
          <p:cNvSpPr txBox="1"/>
          <p:nvPr/>
        </p:nvSpPr>
        <p:spPr>
          <a:xfrm>
            <a:off x="0" y="1822173"/>
            <a:ext cx="9141179" cy="750371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pPr algn="ctr"/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基于区块链的第四代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UBI </a:t>
            </a:r>
            <a:r>
              <a:rPr lang="zh-C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驾驶行为关联车险产品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Fourth Gen. UBI (Usage Based Insurance) based on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Blockchain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>
            <a:extLst>
              <a:ext uri="{FF2B5EF4-FFF2-40B4-BE49-F238E27FC236}">
                <a16:creationId xmlns:a16="http://schemas.microsoft.com/office/drawing/2014/main" id="{7F3F4778-3510-3C43-932C-6B5EC32F40C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9532" y="276045"/>
            <a:ext cx="3413527" cy="3323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02D73C-FE37-8C4D-A855-8BCCACFA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03" y="275336"/>
            <a:ext cx="5346594" cy="47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11946D3A-9D3D-D947-88EB-81B07CBA6370}"/>
              </a:ext>
            </a:extLst>
          </p:cNvPr>
          <p:cNvSpPr>
            <a:spLocks noChangeAspect="1"/>
          </p:cNvSpPr>
          <p:nvPr/>
        </p:nvSpPr>
        <p:spPr bwMode="auto">
          <a:xfrm>
            <a:off x="3493372" y="2598425"/>
            <a:ext cx="1497012" cy="652463"/>
          </a:xfrm>
          <a:custGeom>
            <a:avLst/>
            <a:gdLst>
              <a:gd name="T0" fmla="*/ 1089 w 2140"/>
              <a:gd name="T1" fmla="*/ 295 h 932"/>
              <a:gd name="T2" fmla="*/ 1131 w 2140"/>
              <a:gd name="T3" fmla="*/ 291 h 932"/>
              <a:gd name="T4" fmla="*/ 1191 w 2140"/>
              <a:gd name="T5" fmla="*/ 280 h 932"/>
              <a:gd name="T6" fmla="*/ 1250 w 2140"/>
              <a:gd name="T7" fmla="*/ 264 h 932"/>
              <a:gd name="T8" fmla="*/ 1307 w 2140"/>
              <a:gd name="T9" fmla="*/ 243 h 932"/>
              <a:gd name="T10" fmla="*/ 1342 w 2140"/>
              <a:gd name="T11" fmla="*/ 225 h 932"/>
              <a:gd name="T12" fmla="*/ 1394 w 2140"/>
              <a:gd name="T13" fmla="*/ 195 h 932"/>
              <a:gd name="T14" fmla="*/ 1442 w 2140"/>
              <a:gd name="T15" fmla="*/ 160 h 932"/>
              <a:gd name="T16" fmla="*/ 1488 w 2140"/>
              <a:gd name="T17" fmla="*/ 122 h 932"/>
              <a:gd name="T18" fmla="*/ 1529 w 2140"/>
              <a:gd name="T19" fmla="*/ 79 h 932"/>
              <a:gd name="T20" fmla="*/ 1566 w 2140"/>
              <a:gd name="T21" fmla="*/ 32 h 932"/>
              <a:gd name="T22" fmla="*/ 1730 w 2140"/>
              <a:gd name="T23" fmla="*/ 322 h 932"/>
              <a:gd name="T24" fmla="*/ 2108 w 2140"/>
              <a:gd name="T25" fmla="*/ 369 h 932"/>
              <a:gd name="T26" fmla="*/ 2047 w 2140"/>
              <a:gd name="T27" fmla="*/ 451 h 932"/>
              <a:gd name="T28" fmla="*/ 2009 w 2140"/>
              <a:gd name="T29" fmla="*/ 497 h 932"/>
              <a:gd name="T30" fmla="*/ 1940 w 2140"/>
              <a:gd name="T31" fmla="*/ 570 h 932"/>
              <a:gd name="T32" fmla="*/ 1880 w 2140"/>
              <a:gd name="T33" fmla="*/ 624 h 932"/>
              <a:gd name="T34" fmla="*/ 1817 w 2140"/>
              <a:gd name="T35" fmla="*/ 674 h 932"/>
              <a:gd name="T36" fmla="*/ 1717 w 2140"/>
              <a:gd name="T37" fmla="*/ 743 h 932"/>
              <a:gd name="T38" fmla="*/ 1629 w 2140"/>
              <a:gd name="T39" fmla="*/ 792 h 932"/>
              <a:gd name="T40" fmla="*/ 1574 w 2140"/>
              <a:gd name="T41" fmla="*/ 819 h 932"/>
              <a:gd name="T42" fmla="*/ 1518 w 2140"/>
              <a:gd name="T43" fmla="*/ 842 h 932"/>
              <a:gd name="T44" fmla="*/ 1460 w 2140"/>
              <a:gd name="T45" fmla="*/ 864 h 932"/>
              <a:gd name="T46" fmla="*/ 1401 w 2140"/>
              <a:gd name="T47" fmla="*/ 883 h 932"/>
              <a:gd name="T48" fmla="*/ 1341 w 2140"/>
              <a:gd name="T49" fmla="*/ 898 h 932"/>
              <a:gd name="T50" fmla="*/ 1279 w 2140"/>
              <a:gd name="T51" fmla="*/ 911 h 932"/>
              <a:gd name="T52" fmla="*/ 1196 w 2140"/>
              <a:gd name="T53" fmla="*/ 924 h 932"/>
              <a:gd name="T54" fmla="*/ 1133 w 2140"/>
              <a:gd name="T55" fmla="*/ 929 h 932"/>
              <a:gd name="T56" fmla="*/ 1047 w 2140"/>
              <a:gd name="T57" fmla="*/ 932 h 932"/>
              <a:gd name="T58" fmla="*/ 946 w 2140"/>
              <a:gd name="T59" fmla="*/ 928 h 932"/>
              <a:gd name="T60" fmla="*/ 867 w 2140"/>
              <a:gd name="T61" fmla="*/ 920 h 932"/>
              <a:gd name="T62" fmla="*/ 771 w 2140"/>
              <a:gd name="T63" fmla="*/ 903 h 932"/>
              <a:gd name="T64" fmla="*/ 696 w 2140"/>
              <a:gd name="T65" fmla="*/ 884 h 932"/>
              <a:gd name="T66" fmla="*/ 622 w 2140"/>
              <a:gd name="T67" fmla="*/ 861 h 932"/>
              <a:gd name="T68" fmla="*/ 516 w 2140"/>
              <a:gd name="T69" fmla="*/ 818 h 932"/>
              <a:gd name="T70" fmla="*/ 415 w 2140"/>
              <a:gd name="T71" fmla="*/ 766 h 932"/>
              <a:gd name="T72" fmla="*/ 318 w 2140"/>
              <a:gd name="T73" fmla="*/ 706 h 932"/>
              <a:gd name="T74" fmla="*/ 258 w 2140"/>
              <a:gd name="T75" fmla="*/ 661 h 932"/>
              <a:gd name="T76" fmla="*/ 173 w 2140"/>
              <a:gd name="T77" fmla="*/ 588 h 932"/>
              <a:gd name="T78" fmla="*/ 94 w 2140"/>
              <a:gd name="T79" fmla="*/ 507 h 932"/>
              <a:gd name="T80" fmla="*/ 23 w 2140"/>
              <a:gd name="T81" fmla="*/ 421 h 932"/>
              <a:gd name="T82" fmla="*/ 365 w 2140"/>
              <a:gd name="T83" fmla="*/ 62 h 932"/>
              <a:gd name="T84" fmla="*/ 554 w 2140"/>
              <a:gd name="T85" fmla="*/ 73 h 932"/>
              <a:gd name="T86" fmla="*/ 627 w 2140"/>
              <a:gd name="T87" fmla="*/ 142 h 932"/>
              <a:gd name="T88" fmla="*/ 666 w 2140"/>
              <a:gd name="T89" fmla="*/ 172 h 932"/>
              <a:gd name="T90" fmla="*/ 706 w 2140"/>
              <a:gd name="T91" fmla="*/ 200 h 932"/>
              <a:gd name="T92" fmla="*/ 762 w 2140"/>
              <a:gd name="T93" fmla="*/ 233 h 932"/>
              <a:gd name="T94" fmla="*/ 809 w 2140"/>
              <a:gd name="T95" fmla="*/ 253 h 932"/>
              <a:gd name="T96" fmla="*/ 857 w 2140"/>
              <a:gd name="T97" fmla="*/ 269 h 932"/>
              <a:gd name="T98" fmla="*/ 909 w 2140"/>
              <a:gd name="T99" fmla="*/ 282 h 932"/>
              <a:gd name="T100" fmla="*/ 964 w 2140"/>
              <a:gd name="T101" fmla="*/ 291 h 932"/>
              <a:gd name="T102" fmla="*/ 1026 w 2140"/>
              <a:gd name="T103" fmla="*/ 295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140" h="932">
                <a:moveTo>
                  <a:pt x="1047" y="296"/>
                </a:moveTo>
                <a:lnTo>
                  <a:pt x="1068" y="295"/>
                </a:lnTo>
                <a:lnTo>
                  <a:pt x="1089" y="295"/>
                </a:lnTo>
                <a:lnTo>
                  <a:pt x="1109" y="293"/>
                </a:lnTo>
                <a:lnTo>
                  <a:pt x="1120" y="292"/>
                </a:lnTo>
                <a:lnTo>
                  <a:pt x="1131" y="291"/>
                </a:lnTo>
                <a:lnTo>
                  <a:pt x="1151" y="288"/>
                </a:lnTo>
                <a:lnTo>
                  <a:pt x="1171" y="285"/>
                </a:lnTo>
                <a:lnTo>
                  <a:pt x="1191" y="280"/>
                </a:lnTo>
                <a:lnTo>
                  <a:pt x="1211" y="276"/>
                </a:lnTo>
                <a:lnTo>
                  <a:pt x="1231" y="270"/>
                </a:lnTo>
                <a:lnTo>
                  <a:pt x="1250" y="264"/>
                </a:lnTo>
                <a:lnTo>
                  <a:pt x="1269" y="258"/>
                </a:lnTo>
                <a:lnTo>
                  <a:pt x="1288" y="250"/>
                </a:lnTo>
                <a:lnTo>
                  <a:pt x="1307" y="243"/>
                </a:lnTo>
                <a:lnTo>
                  <a:pt x="1325" y="234"/>
                </a:lnTo>
                <a:lnTo>
                  <a:pt x="1334" y="230"/>
                </a:lnTo>
                <a:lnTo>
                  <a:pt x="1342" y="225"/>
                </a:lnTo>
                <a:lnTo>
                  <a:pt x="1360" y="216"/>
                </a:lnTo>
                <a:lnTo>
                  <a:pt x="1377" y="205"/>
                </a:lnTo>
                <a:lnTo>
                  <a:pt x="1394" y="195"/>
                </a:lnTo>
                <a:lnTo>
                  <a:pt x="1410" y="184"/>
                </a:lnTo>
                <a:lnTo>
                  <a:pt x="1426" y="172"/>
                </a:lnTo>
                <a:lnTo>
                  <a:pt x="1442" y="160"/>
                </a:lnTo>
                <a:lnTo>
                  <a:pt x="1458" y="148"/>
                </a:lnTo>
                <a:lnTo>
                  <a:pt x="1473" y="135"/>
                </a:lnTo>
                <a:lnTo>
                  <a:pt x="1488" y="122"/>
                </a:lnTo>
                <a:lnTo>
                  <a:pt x="1502" y="108"/>
                </a:lnTo>
                <a:lnTo>
                  <a:pt x="1515" y="94"/>
                </a:lnTo>
                <a:lnTo>
                  <a:pt x="1529" y="79"/>
                </a:lnTo>
                <a:lnTo>
                  <a:pt x="1541" y="64"/>
                </a:lnTo>
                <a:lnTo>
                  <a:pt x="1554" y="48"/>
                </a:lnTo>
                <a:lnTo>
                  <a:pt x="1566" y="32"/>
                </a:lnTo>
                <a:lnTo>
                  <a:pt x="1577" y="16"/>
                </a:lnTo>
                <a:lnTo>
                  <a:pt x="1588" y="0"/>
                </a:lnTo>
                <a:lnTo>
                  <a:pt x="1730" y="322"/>
                </a:lnTo>
                <a:lnTo>
                  <a:pt x="2140" y="319"/>
                </a:lnTo>
                <a:lnTo>
                  <a:pt x="2119" y="353"/>
                </a:lnTo>
                <a:lnTo>
                  <a:pt x="2108" y="369"/>
                </a:lnTo>
                <a:lnTo>
                  <a:pt x="2096" y="387"/>
                </a:lnTo>
                <a:lnTo>
                  <a:pt x="2072" y="419"/>
                </a:lnTo>
                <a:lnTo>
                  <a:pt x="2047" y="451"/>
                </a:lnTo>
                <a:lnTo>
                  <a:pt x="2035" y="466"/>
                </a:lnTo>
                <a:lnTo>
                  <a:pt x="2022" y="482"/>
                </a:lnTo>
                <a:lnTo>
                  <a:pt x="2009" y="497"/>
                </a:lnTo>
                <a:lnTo>
                  <a:pt x="1995" y="512"/>
                </a:lnTo>
                <a:lnTo>
                  <a:pt x="1968" y="542"/>
                </a:lnTo>
                <a:lnTo>
                  <a:pt x="1940" y="570"/>
                </a:lnTo>
                <a:lnTo>
                  <a:pt x="1910" y="597"/>
                </a:lnTo>
                <a:lnTo>
                  <a:pt x="1895" y="611"/>
                </a:lnTo>
                <a:lnTo>
                  <a:pt x="1880" y="624"/>
                </a:lnTo>
                <a:lnTo>
                  <a:pt x="1864" y="637"/>
                </a:lnTo>
                <a:lnTo>
                  <a:pt x="1849" y="650"/>
                </a:lnTo>
                <a:lnTo>
                  <a:pt x="1817" y="674"/>
                </a:lnTo>
                <a:lnTo>
                  <a:pt x="1785" y="699"/>
                </a:lnTo>
                <a:lnTo>
                  <a:pt x="1751" y="721"/>
                </a:lnTo>
                <a:lnTo>
                  <a:pt x="1717" y="743"/>
                </a:lnTo>
                <a:lnTo>
                  <a:pt x="1683" y="763"/>
                </a:lnTo>
                <a:lnTo>
                  <a:pt x="1647" y="783"/>
                </a:lnTo>
                <a:lnTo>
                  <a:pt x="1629" y="792"/>
                </a:lnTo>
                <a:lnTo>
                  <a:pt x="1611" y="801"/>
                </a:lnTo>
                <a:lnTo>
                  <a:pt x="1592" y="810"/>
                </a:lnTo>
                <a:lnTo>
                  <a:pt x="1574" y="819"/>
                </a:lnTo>
                <a:lnTo>
                  <a:pt x="1555" y="827"/>
                </a:lnTo>
                <a:lnTo>
                  <a:pt x="1537" y="835"/>
                </a:lnTo>
                <a:lnTo>
                  <a:pt x="1518" y="842"/>
                </a:lnTo>
                <a:lnTo>
                  <a:pt x="1499" y="850"/>
                </a:lnTo>
                <a:lnTo>
                  <a:pt x="1480" y="858"/>
                </a:lnTo>
                <a:lnTo>
                  <a:pt x="1460" y="864"/>
                </a:lnTo>
                <a:lnTo>
                  <a:pt x="1440" y="871"/>
                </a:lnTo>
                <a:lnTo>
                  <a:pt x="1421" y="877"/>
                </a:lnTo>
                <a:lnTo>
                  <a:pt x="1401" y="883"/>
                </a:lnTo>
                <a:lnTo>
                  <a:pt x="1381" y="888"/>
                </a:lnTo>
                <a:lnTo>
                  <a:pt x="1361" y="893"/>
                </a:lnTo>
                <a:lnTo>
                  <a:pt x="1341" y="898"/>
                </a:lnTo>
                <a:lnTo>
                  <a:pt x="1321" y="903"/>
                </a:lnTo>
                <a:lnTo>
                  <a:pt x="1301" y="907"/>
                </a:lnTo>
                <a:lnTo>
                  <a:pt x="1279" y="911"/>
                </a:lnTo>
                <a:lnTo>
                  <a:pt x="1259" y="915"/>
                </a:lnTo>
                <a:lnTo>
                  <a:pt x="1217" y="921"/>
                </a:lnTo>
                <a:lnTo>
                  <a:pt x="1196" y="924"/>
                </a:lnTo>
                <a:lnTo>
                  <a:pt x="1175" y="926"/>
                </a:lnTo>
                <a:lnTo>
                  <a:pt x="1154" y="928"/>
                </a:lnTo>
                <a:lnTo>
                  <a:pt x="1133" y="929"/>
                </a:lnTo>
                <a:lnTo>
                  <a:pt x="1111" y="931"/>
                </a:lnTo>
                <a:lnTo>
                  <a:pt x="1090" y="931"/>
                </a:lnTo>
                <a:lnTo>
                  <a:pt x="1047" y="932"/>
                </a:lnTo>
                <a:lnTo>
                  <a:pt x="1007" y="932"/>
                </a:lnTo>
                <a:lnTo>
                  <a:pt x="967" y="930"/>
                </a:lnTo>
                <a:lnTo>
                  <a:pt x="946" y="928"/>
                </a:lnTo>
                <a:lnTo>
                  <a:pt x="926" y="927"/>
                </a:lnTo>
                <a:lnTo>
                  <a:pt x="887" y="922"/>
                </a:lnTo>
                <a:lnTo>
                  <a:pt x="867" y="920"/>
                </a:lnTo>
                <a:lnTo>
                  <a:pt x="848" y="917"/>
                </a:lnTo>
                <a:lnTo>
                  <a:pt x="810" y="910"/>
                </a:lnTo>
                <a:lnTo>
                  <a:pt x="771" y="903"/>
                </a:lnTo>
                <a:lnTo>
                  <a:pt x="733" y="894"/>
                </a:lnTo>
                <a:lnTo>
                  <a:pt x="714" y="889"/>
                </a:lnTo>
                <a:lnTo>
                  <a:pt x="696" y="884"/>
                </a:lnTo>
                <a:lnTo>
                  <a:pt x="659" y="873"/>
                </a:lnTo>
                <a:lnTo>
                  <a:pt x="640" y="867"/>
                </a:lnTo>
                <a:lnTo>
                  <a:pt x="622" y="861"/>
                </a:lnTo>
                <a:lnTo>
                  <a:pt x="586" y="847"/>
                </a:lnTo>
                <a:lnTo>
                  <a:pt x="551" y="833"/>
                </a:lnTo>
                <a:lnTo>
                  <a:pt x="516" y="818"/>
                </a:lnTo>
                <a:lnTo>
                  <a:pt x="481" y="801"/>
                </a:lnTo>
                <a:lnTo>
                  <a:pt x="448" y="784"/>
                </a:lnTo>
                <a:lnTo>
                  <a:pt x="415" y="766"/>
                </a:lnTo>
                <a:lnTo>
                  <a:pt x="382" y="747"/>
                </a:lnTo>
                <a:lnTo>
                  <a:pt x="351" y="727"/>
                </a:lnTo>
                <a:lnTo>
                  <a:pt x="318" y="706"/>
                </a:lnTo>
                <a:lnTo>
                  <a:pt x="303" y="696"/>
                </a:lnTo>
                <a:lnTo>
                  <a:pt x="288" y="684"/>
                </a:lnTo>
                <a:lnTo>
                  <a:pt x="258" y="661"/>
                </a:lnTo>
                <a:lnTo>
                  <a:pt x="229" y="638"/>
                </a:lnTo>
                <a:lnTo>
                  <a:pt x="201" y="613"/>
                </a:lnTo>
                <a:lnTo>
                  <a:pt x="173" y="588"/>
                </a:lnTo>
                <a:lnTo>
                  <a:pt x="145" y="562"/>
                </a:lnTo>
                <a:lnTo>
                  <a:pt x="119" y="536"/>
                </a:lnTo>
                <a:lnTo>
                  <a:pt x="94" y="507"/>
                </a:lnTo>
                <a:lnTo>
                  <a:pt x="69" y="479"/>
                </a:lnTo>
                <a:lnTo>
                  <a:pt x="46" y="450"/>
                </a:lnTo>
                <a:lnTo>
                  <a:pt x="23" y="421"/>
                </a:lnTo>
                <a:lnTo>
                  <a:pt x="0" y="390"/>
                </a:lnTo>
                <a:lnTo>
                  <a:pt x="177" y="51"/>
                </a:lnTo>
                <a:lnTo>
                  <a:pt x="365" y="62"/>
                </a:lnTo>
                <a:lnTo>
                  <a:pt x="495" y="69"/>
                </a:lnTo>
                <a:lnTo>
                  <a:pt x="537" y="72"/>
                </a:lnTo>
                <a:lnTo>
                  <a:pt x="554" y="73"/>
                </a:lnTo>
                <a:lnTo>
                  <a:pt x="578" y="97"/>
                </a:lnTo>
                <a:lnTo>
                  <a:pt x="603" y="120"/>
                </a:lnTo>
                <a:lnTo>
                  <a:pt x="627" y="142"/>
                </a:lnTo>
                <a:lnTo>
                  <a:pt x="640" y="152"/>
                </a:lnTo>
                <a:lnTo>
                  <a:pt x="654" y="162"/>
                </a:lnTo>
                <a:lnTo>
                  <a:pt x="666" y="172"/>
                </a:lnTo>
                <a:lnTo>
                  <a:pt x="679" y="182"/>
                </a:lnTo>
                <a:lnTo>
                  <a:pt x="693" y="191"/>
                </a:lnTo>
                <a:lnTo>
                  <a:pt x="706" y="200"/>
                </a:lnTo>
                <a:lnTo>
                  <a:pt x="734" y="217"/>
                </a:lnTo>
                <a:lnTo>
                  <a:pt x="748" y="225"/>
                </a:lnTo>
                <a:lnTo>
                  <a:pt x="762" y="233"/>
                </a:lnTo>
                <a:lnTo>
                  <a:pt x="777" y="240"/>
                </a:lnTo>
                <a:lnTo>
                  <a:pt x="792" y="246"/>
                </a:lnTo>
                <a:lnTo>
                  <a:pt x="809" y="253"/>
                </a:lnTo>
                <a:lnTo>
                  <a:pt x="824" y="259"/>
                </a:lnTo>
                <a:lnTo>
                  <a:pt x="840" y="264"/>
                </a:lnTo>
                <a:lnTo>
                  <a:pt x="857" y="269"/>
                </a:lnTo>
                <a:lnTo>
                  <a:pt x="874" y="274"/>
                </a:lnTo>
                <a:lnTo>
                  <a:pt x="891" y="278"/>
                </a:lnTo>
                <a:lnTo>
                  <a:pt x="909" y="282"/>
                </a:lnTo>
                <a:lnTo>
                  <a:pt x="927" y="285"/>
                </a:lnTo>
                <a:lnTo>
                  <a:pt x="945" y="288"/>
                </a:lnTo>
                <a:lnTo>
                  <a:pt x="964" y="291"/>
                </a:lnTo>
                <a:lnTo>
                  <a:pt x="985" y="293"/>
                </a:lnTo>
                <a:lnTo>
                  <a:pt x="1005" y="294"/>
                </a:lnTo>
                <a:lnTo>
                  <a:pt x="1026" y="295"/>
                </a:lnTo>
                <a:lnTo>
                  <a:pt x="1047" y="29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D450FA15-9FE9-FC40-B4D2-996BC5F24CA1}"/>
              </a:ext>
            </a:extLst>
          </p:cNvPr>
          <p:cNvSpPr>
            <a:spLocks noChangeAspect="1"/>
          </p:cNvSpPr>
          <p:nvPr/>
        </p:nvSpPr>
        <p:spPr bwMode="auto">
          <a:xfrm>
            <a:off x="3329859" y="1460188"/>
            <a:ext cx="1000125" cy="1371600"/>
          </a:xfrm>
          <a:custGeom>
            <a:avLst/>
            <a:gdLst>
              <a:gd name="T0" fmla="*/ 750 w 1431"/>
              <a:gd name="T1" fmla="*/ 1645 h 1961"/>
              <a:gd name="T2" fmla="*/ 713 w 1431"/>
              <a:gd name="T3" fmla="*/ 1584 h 1961"/>
              <a:gd name="T4" fmla="*/ 683 w 1431"/>
              <a:gd name="T5" fmla="*/ 1519 h 1961"/>
              <a:gd name="T6" fmla="*/ 660 w 1431"/>
              <a:gd name="T7" fmla="*/ 1451 h 1961"/>
              <a:gd name="T8" fmla="*/ 644 w 1431"/>
              <a:gd name="T9" fmla="*/ 1380 h 1961"/>
              <a:gd name="T10" fmla="*/ 637 w 1431"/>
              <a:gd name="T11" fmla="*/ 1305 h 1961"/>
              <a:gd name="T12" fmla="*/ 638 w 1431"/>
              <a:gd name="T13" fmla="*/ 1232 h 1961"/>
              <a:gd name="T14" fmla="*/ 646 w 1431"/>
              <a:gd name="T15" fmla="*/ 1170 h 1961"/>
              <a:gd name="T16" fmla="*/ 659 w 1431"/>
              <a:gd name="T17" fmla="*/ 1110 h 1961"/>
              <a:gd name="T18" fmla="*/ 678 w 1431"/>
              <a:gd name="T19" fmla="*/ 1053 h 1961"/>
              <a:gd name="T20" fmla="*/ 708 w 1431"/>
              <a:gd name="T21" fmla="*/ 983 h 1961"/>
              <a:gd name="T22" fmla="*/ 731 w 1431"/>
              <a:gd name="T23" fmla="*/ 945 h 1961"/>
              <a:gd name="T24" fmla="*/ 756 w 1431"/>
              <a:gd name="T25" fmla="*/ 908 h 1961"/>
              <a:gd name="T26" fmla="*/ 782 w 1431"/>
              <a:gd name="T27" fmla="*/ 871 h 1961"/>
              <a:gd name="T28" fmla="*/ 822 w 1431"/>
              <a:gd name="T29" fmla="*/ 827 h 1961"/>
              <a:gd name="T30" fmla="*/ 854 w 1431"/>
              <a:gd name="T31" fmla="*/ 797 h 1961"/>
              <a:gd name="T32" fmla="*/ 889 w 1431"/>
              <a:gd name="T33" fmla="*/ 769 h 1961"/>
              <a:gd name="T34" fmla="*/ 938 w 1431"/>
              <a:gd name="T35" fmla="*/ 735 h 1961"/>
              <a:gd name="T36" fmla="*/ 989 w 1431"/>
              <a:gd name="T37" fmla="*/ 705 h 1961"/>
              <a:gd name="T38" fmla="*/ 1030 w 1431"/>
              <a:gd name="T39" fmla="*/ 686 h 1961"/>
              <a:gd name="T40" fmla="*/ 1087 w 1431"/>
              <a:gd name="T41" fmla="*/ 665 h 1961"/>
              <a:gd name="T42" fmla="*/ 1146 w 1431"/>
              <a:gd name="T43" fmla="*/ 650 h 1961"/>
              <a:gd name="T44" fmla="*/ 1208 w 1431"/>
              <a:gd name="T45" fmla="*/ 640 h 1961"/>
              <a:gd name="T46" fmla="*/ 1431 w 1431"/>
              <a:gd name="T47" fmla="*/ 334 h 1961"/>
              <a:gd name="T48" fmla="*/ 1174 w 1431"/>
              <a:gd name="T49" fmla="*/ 3 h 1961"/>
              <a:gd name="T50" fmla="*/ 1080 w 1431"/>
              <a:gd name="T51" fmla="*/ 15 h 1961"/>
              <a:gd name="T52" fmla="*/ 987 w 1431"/>
              <a:gd name="T53" fmla="*/ 32 h 1961"/>
              <a:gd name="T54" fmla="*/ 898 w 1431"/>
              <a:gd name="T55" fmla="*/ 57 h 1961"/>
              <a:gd name="T56" fmla="*/ 811 w 1431"/>
              <a:gd name="T57" fmla="*/ 88 h 1961"/>
              <a:gd name="T58" fmla="*/ 727 w 1431"/>
              <a:gd name="T59" fmla="*/ 125 h 1961"/>
              <a:gd name="T60" fmla="*/ 646 w 1431"/>
              <a:gd name="T61" fmla="*/ 167 h 1961"/>
              <a:gd name="T62" fmla="*/ 570 w 1431"/>
              <a:gd name="T63" fmla="*/ 214 h 1961"/>
              <a:gd name="T64" fmla="*/ 496 w 1431"/>
              <a:gd name="T65" fmla="*/ 268 h 1961"/>
              <a:gd name="T66" fmla="*/ 427 w 1431"/>
              <a:gd name="T67" fmla="*/ 326 h 1961"/>
              <a:gd name="T68" fmla="*/ 361 w 1431"/>
              <a:gd name="T69" fmla="*/ 388 h 1961"/>
              <a:gd name="T70" fmla="*/ 301 w 1431"/>
              <a:gd name="T71" fmla="*/ 455 h 1961"/>
              <a:gd name="T72" fmla="*/ 245 w 1431"/>
              <a:gd name="T73" fmla="*/ 526 h 1961"/>
              <a:gd name="T74" fmla="*/ 194 w 1431"/>
              <a:gd name="T75" fmla="*/ 602 h 1961"/>
              <a:gd name="T76" fmla="*/ 149 w 1431"/>
              <a:gd name="T77" fmla="*/ 680 h 1961"/>
              <a:gd name="T78" fmla="*/ 109 w 1431"/>
              <a:gd name="T79" fmla="*/ 763 h 1961"/>
              <a:gd name="T80" fmla="*/ 74 w 1431"/>
              <a:gd name="T81" fmla="*/ 847 h 1961"/>
              <a:gd name="T82" fmla="*/ 47 w 1431"/>
              <a:gd name="T83" fmla="*/ 936 h 1961"/>
              <a:gd name="T84" fmla="*/ 25 w 1431"/>
              <a:gd name="T85" fmla="*/ 1026 h 1961"/>
              <a:gd name="T86" fmla="*/ 10 w 1431"/>
              <a:gd name="T87" fmla="*/ 1120 h 1961"/>
              <a:gd name="T88" fmla="*/ 2 w 1431"/>
              <a:gd name="T89" fmla="*/ 1215 h 1961"/>
              <a:gd name="T90" fmla="*/ 1 w 1431"/>
              <a:gd name="T91" fmla="*/ 1326 h 1961"/>
              <a:gd name="T92" fmla="*/ 5 w 1431"/>
              <a:gd name="T93" fmla="*/ 1396 h 1961"/>
              <a:gd name="T94" fmla="*/ 13 w 1431"/>
              <a:gd name="T95" fmla="*/ 1464 h 1961"/>
              <a:gd name="T96" fmla="*/ 25 w 1431"/>
              <a:gd name="T97" fmla="*/ 1532 h 1961"/>
              <a:gd name="T98" fmla="*/ 39 w 1431"/>
              <a:gd name="T99" fmla="*/ 1597 h 1961"/>
              <a:gd name="T100" fmla="*/ 58 w 1431"/>
              <a:gd name="T101" fmla="*/ 1661 h 1961"/>
              <a:gd name="T102" fmla="*/ 79 w 1431"/>
              <a:gd name="T103" fmla="*/ 1725 h 1961"/>
              <a:gd name="T104" fmla="*/ 105 w 1431"/>
              <a:gd name="T105" fmla="*/ 1786 h 1961"/>
              <a:gd name="T106" fmla="*/ 132 w 1431"/>
              <a:gd name="T107" fmla="*/ 1847 h 1961"/>
              <a:gd name="T108" fmla="*/ 185 w 1431"/>
              <a:gd name="T109" fmla="*/ 1942 h 1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31" h="1961">
                <a:moveTo>
                  <a:pt x="196" y="1961"/>
                </a:moveTo>
                <a:lnTo>
                  <a:pt x="384" y="1617"/>
                </a:lnTo>
                <a:lnTo>
                  <a:pt x="750" y="1645"/>
                </a:lnTo>
                <a:lnTo>
                  <a:pt x="737" y="1625"/>
                </a:lnTo>
                <a:lnTo>
                  <a:pt x="725" y="1605"/>
                </a:lnTo>
                <a:lnTo>
                  <a:pt x="713" y="1584"/>
                </a:lnTo>
                <a:lnTo>
                  <a:pt x="702" y="1563"/>
                </a:lnTo>
                <a:lnTo>
                  <a:pt x="692" y="1542"/>
                </a:lnTo>
                <a:lnTo>
                  <a:pt x="683" y="1519"/>
                </a:lnTo>
                <a:lnTo>
                  <a:pt x="674" y="1497"/>
                </a:lnTo>
                <a:lnTo>
                  <a:pt x="666" y="1474"/>
                </a:lnTo>
                <a:lnTo>
                  <a:pt x="660" y="1451"/>
                </a:lnTo>
                <a:lnTo>
                  <a:pt x="654" y="1427"/>
                </a:lnTo>
                <a:lnTo>
                  <a:pt x="649" y="1404"/>
                </a:lnTo>
                <a:lnTo>
                  <a:pt x="644" y="1380"/>
                </a:lnTo>
                <a:lnTo>
                  <a:pt x="641" y="1354"/>
                </a:lnTo>
                <a:lnTo>
                  <a:pt x="639" y="1330"/>
                </a:lnTo>
                <a:lnTo>
                  <a:pt x="637" y="1305"/>
                </a:lnTo>
                <a:lnTo>
                  <a:pt x="637" y="1280"/>
                </a:lnTo>
                <a:lnTo>
                  <a:pt x="637" y="1248"/>
                </a:lnTo>
                <a:lnTo>
                  <a:pt x="638" y="1232"/>
                </a:lnTo>
                <a:lnTo>
                  <a:pt x="640" y="1217"/>
                </a:lnTo>
                <a:lnTo>
                  <a:pt x="644" y="1185"/>
                </a:lnTo>
                <a:lnTo>
                  <a:pt x="646" y="1170"/>
                </a:lnTo>
                <a:lnTo>
                  <a:pt x="649" y="1155"/>
                </a:lnTo>
                <a:lnTo>
                  <a:pt x="655" y="1125"/>
                </a:lnTo>
                <a:lnTo>
                  <a:pt x="659" y="1110"/>
                </a:lnTo>
                <a:lnTo>
                  <a:pt x="663" y="1095"/>
                </a:lnTo>
                <a:lnTo>
                  <a:pt x="673" y="1067"/>
                </a:lnTo>
                <a:lnTo>
                  <a:pt x="678" y="1053"/>
                </a:lnTo>
                <a:lnTo>
                  <a:pt x="683" y="1038"/>
                </a:lnTo>
                <a:lnTo>
                  <a:pt x="695" y="1010"/>
                </a:lnTo>
                <a:lnTo>
                  <a:pt x="708" y="983"/>
                </a:lnTo>
                <a:lnTo>
                  <a:pt x="715" y="970"/>
                </a:lnTo>
                <a:lnTo>
                  <a:pt x="723" y="957"/>
                </a:lnTo>
                <a:lnTo>
                  <a:pt x="731" y="945"/>
                </a:lnTo>
                <a:lnTo>
                  <a:pt x="739" y="932"/>
                </a:lnTo>
                <a:lnTo>
                  <a:pt x="747" y="920"/>
                </a:lnTo>
                <a:lnTo>
                  <a:pt x="756" y="908"/>
                </a:lnTo>
                <a:lnTo>
                  <a:pt x="764" y="896"/>
                </a:lnTo>
                <a:lnTo>
                  <a:pt x="773" y="884"/>
                </a:lnTo>
                <a:lnTo>
                  <a:pt x="782" y="871"/>
                </a:lnTo>
                <a:lnTo>
                  <a:pt x="792" y="860"/>
                </a:lnTo>
                <a:lnTo>
                  <a:pt x="812" y="838"/>
                </a:lnTo>
                <a:lnTo>
                  <a:pt x="822" y="827"/>
                </a:lnTo>
                <a:lnTo>
                  <a:pt x="832" y="817"/>
                </a:lnTo>
                <a:lnTo>
                  <a:pt x="843" y="807"/>
                </a:lnTo>
                <a:lnTo>
                  <a:pt x="854" y="797"/>
                </a:lnTo>
                <a:lnTo>
                  <a:pt x="865" y="787"/>
                </a:lnTo>
                <a:lnTo>
                  <a:pt x="877" y="778"/>
                </a:lnTo>
                <a:lnTo>
                  <a:pt x="889" y="769"/>
                </a:lnTo>
                <a:lnTo>
                  <a:pt x="901" y="760"/>
                </a:lnTo>
                <a:lnTo>
                  <a:pt x="925" y="743"/>
                </a:lnTo>
                <a:lnTo>
                  <a:pt x="938" y="735"/>
                </a:lnTo>
                <a:lnTo>
                  <a:pt x="950" y="727"/>
                </a:lnTo>
                <a:lnTo>
                  <a:pt x="976" y="712"/>
                </a:lnTo>
                <a:lnTo>
                  <a:pt x="989" y="705"/>
                </a:lnTo>
                <a:lnTo>
                  <a:pt x="1003" y="698"/>
                </a:lnTo>
                <a:lnTo>
                  <a:pt x="1016" y="692"/>
                </a:lnTo>
                <a:lnTo>
                  <a:pt x="1030" y="686"/>
                </a:lnTo>
                <a:lnTo>
                  <a:pt x="1045" y="680"/>
                </a:lnTo>
                <a:lnTo>
                  <a:pt x="1059" y="675"/>
                </a:lnTo>
                <a:lnTo>
                  <a:pt x="1087" y="665"/>
                </a:lnTo>
                <a:lnTo>
                  <a:pt x="1116" y="657"/>
                </a:lnTo>
                <a:lnTo>
                  <a:pt x="1131" y="653"/>
                </a:lnTo>
                <a:lnTo>
                  <a:pt x="1146" y="650"/>
                </a:lnTo>
                <a:lnTo>
                  <a:pt x="1176" y="644"/>
                </a:lnTo>
                <a:lnTo>
                  <a:pt x="1191" y="642"/>
                </a:lnTo>
                <a:lnTo>
                  <a:pt x="1208" y="640"/>
                </a:lnTo>
                <a:lnTo>
                  <a:pt x="1223" y="638"/>
                </a:lnTo>
                <a:lnTo>
                  <a:pt x="1239" y="637"/>
                </a:lnTo>
                <a:lnTo>
                  <a:pt x="1431" y="334"/>
                </a:lnTo>
                <a:lnTo>
                  <a:pt x="1238" y="0"/>
                </a:lnTo>
                <a:lnTo>
                  <a:pt x="1206" y="1"/>
                </a:lnTo>
                <a:lnTo>
                  <a:pt x="1174" y="3"/>
                </a:lnTo>
                <a:lnTo>
                  <a:pt x="1142" y="6"/>
                </a:lnTo>
                <a:lnTo>
                  <a:pt x="1111" y="10"/>
                </a:lnTo>
                <a:lnTo>
                  <a:pt x="1080" y="15"/>
                </a:lnTo>
                <a:lnTo>
                  <a:pt x="1049" y="20"/>
                </a:lnTo>
                <a:lnTo>
                  <a:pt x="1018" y="26"/>
                </a:lnTo>
                <a:lnTo>
                  <a:pt x="987" y="32"/>
                </a:lnTo>
                <a:lnTo>
                  <a:pt x="957" y="40"/>
                </a:lnTo>
                <a:lnTo>
                  <a:pt x="928" y="48"/>
                </a:lnTo>
                <a:lnTo>
                  <a:pt x="898" y="57"/>
                </a:lnTo>
                <a:lnTo>
                  <a:pt x="868" y="66"/>
                </a:lnTo>
                <a:lnTo>
                  <a:pt x="839" y="76"/>
                </a:lnTo>
                <a:lnTo>
                  <a:pt x="811" y="88"/>
                </a:lnTo>
                <a:lnTo>
                  <a:pt x="783" y="100"/>
                </a:lnTo>
                <a:lnTo>
                  <a:pt x="755" y="112"/>
                </a:lnTo>
                <a:lnTo>
                  <a:pt x="727" y="125"/>
                </a:lnTo>
                <a:lnTo>
                  <a:pt x="699" y="138"/>
                </a:lnTo>
                <a:lnTo>
                  <a:pt x="673" y="152"/>
                </a:lnTo>
                <a:lnTo>
                  <a:pt x="646" y="167"/>
                </a:lnTo>
                <a:lnTo>
                  <a:pt x="620" y="182"/>
                </a:lnTo>
                <a:lnTo>
                  <a:pt x="595" y="198"/>
                </a:lnTo>
                <a:lnTo>
                  <a:pt x="570" y="214"/>
                </a:lnTo>
                <a:lnTo>
                  <a:pt x="544" y="231"/>
                </a:lnTo>
                <a:lnTo>
                  <a:pt x="520" y="250"/>
                </a:lnTo>
                <a:lnTo>
                  <a:pt x="496" y="268"/>
                </a:lnTo>
                <a:lnTo>
                  <a:pt x="472" y="287"/>
                </a:lnTo>
                <a:lnTo>
                  <a:pt x="449" y="306"/>
                </a:lnTo>
                <a:lnTo>
                  <a:pt x="427" y="326"/>
                </a:lnTo>
                <a:lnTo>
                  <a:pt x="405" y="346"/>
                </a:lnTo>
                <a:lnTo>
                  <a:pt x="382" y="366"/>
                </a:lnTo>
                <a:lnTo>
                  <a:pt x="361" y="388"/>
                </a:lnTo>
                <a:lnTo>
                  <a:pt x="340" y="410"/>
                </a:lnTo>
                <a:lnTo>
                  <a:pt x="320" y="433"/>
                </a:lnTo>
                <a:lnTo>
                  <a:pt x="301" y="455"/>
                </a:lnTo>
                <a:lnTo>
                  <a:pt x="282" y="478"/>
                </a:lnTo>
                <a:lnTo>
                  <a:pt x="263" y="502"/>
                </a:lnTo>
                <a:lnTo>
                  <a:pt x="245" y="526"/>
                </a:lnTo>
                <a:lnTo>
                  <a:pt x="227" y="550"/>
                </a:lnTo>
                <a:lnTo>
                  <a:pt x="210" y="576"/>
                </a:lnTo>
                <a:lnTo>
                  <a:pt x="194" y="602"/>
                </a:lnTo>
                <a:lnTo>
                  <a:pt x="178" y="627"/>
                </a:lnTo>
                <a:lnTo>
                  <a:pt x="163" y="653"/>
                </a:lnTo>
                <a:lnTo>
                  <a:pt x="149" y="680"/>
                </a:lnTo>
                <a:lnTo>
                  <a:pt x="135" y="707"/>
                </a:lnTo>
                <a:lnTo>
                  <a:pt x="122" y="735"/>
                </a:lnTo>
                <a:lnTo>
                  <a:pt x="109" y="763"/>
                </a:lnTo>
                <a:lnTo>
                  <a:pt x="97" y="790"/>
                </a:lnTo>
                <a:lnTo>
                  <a:pt x="86" y="819"/>
                </a:lnTo>
                <a:lnTo>
                  <a:pt x="74" y="847"/>
                </a:lnTo>
                <a:lnTo>
                  <a:pt x="64" y="876"/>
                </a:lnTo>
                <a:lnTo>
                  <a:pt x="55" y="906"/>
                </a:lnTo>
                <a:lnTo>
                  <a:pt x="47" y="936"/>
                </a:lnTo>
                <a:lnTo>
                  <a:pt x="39" y="966"/>
                </a:lnTo>
                <a:lnTo>
                  <a:pt x="31" y="996"/>
                </a:lnTo>
                <a:lnTo>
                  <a:pt x="25" y="1026"/>
                </a:lnTo>
                <a:lnTo>
                  <a:pt x="19" y="1058"/>
                </a:lnTo>
                <a:lnTo>
                  <a:pt x="14" y="1089"/>
                </a:lnTo>
                <a:lnTo>
                  <a:pt x="10" y="1120"/>
                </a:lnTo>
                <a:lnTo>
                  <a:pt x="6" y="1151"/>
                </a:lnTo>
                <a:lnTo>
                  <a:pt x="4" y="1183"/>
                </a:lnTo>
                <a:lnTo>
                  <a:pt x="2" y="1215"/>
                </a:lnTo>
                <a:lnTo>
                  <a:pt x="1" y="1247"/>
                </a:lnTo>
                <a:lnTo>
                  <a:pt x="0" y="1280"/>
                </a:lnTo>
                <a:lnTo>
                  <a:pt x="1" y="1326"/>
                </a:lnTo>
                <a:lnTo>
                  <a:pt x="2" y="1349"/>
                </a:lnTo>
                <a:lnTo>
                  <a:pt x="3" y="1373"/>
                </a:lnTo>
                <a:lnTo>
                  <a:pt x="5" y="1396"/>
                </a:lnTo>
                <a:lnTo>
                  <a:pt x="8" y="1419"/>
                </a:lnTo>
                <a:lnTo>
                  <a:pt x="10" y="1441"/>
                </a:lnTo>
                <a:lnTo>
                  <a:pt x="13" y="1464"/>
                </a:lnTo>
                <a:lnTo>
                  <a:pt x="17" y="1486"/>
                </a:lnTo>
                <a:lnTo>
                  <a:pt x="20" y="1509"/>
                </a:lnTo>
                <a:lnTo>
                  <a:pt x="25" y="1532"/>
                </a:lnTo>
                <a:lnTo>
                  <a:pt x="29" y="1554"/>
                </a:lnTo>
                <a:lnTo>
                  <a:pt x="34" y="1575"/>
                </a:lnTo>
                <a:lnTo>
                  <a:pt x="39" y="1597"/>
                </a:lnTo>
                <a:lnTo>
                  <a:pt x="45" y="1619"/>
                </a:lnTo>
                <a:lnTo>
                  <a:pt x="51" y="1640"/>
                </a:lnTo>
                <a:lnTo>
                  <a:pt x="58" y="1661"/>
                </a:lnTo>
                <a:lnTo>
                  <a:pt x="64" y="1683"/>
                </a:lnTo>
                <a:lnTo>
                  <a:pt x="72" y="1704"/>
                </a:lnTo>
                <a:lnTo>
                  <a:pt x="79" y="1725"/>
                </a:lnTo>
                <a:lnTo>
                  <a:pt x="88" y="1745"/>
                </a:lnTo>
                <a:lnTo>
                  <a:pt x="96" y="1766"/>
                </a:lnTo>
                <a:lnTo>
                  <a:pt x="105" y="1786"/>
                </a:lnTo>
                <a:lnTo>
                  <a:pt x="114" y="1806"/>
                </a:lnTo>
                <a:lnTo>
                  <a:pt x="123" y="1826"/>
                </a:lnTo>
                <a:lnTo>
                  <a:pt x="132" y="1847"/>
                </a:lnTo>
                <a:lnTo>
                  <a:pt x="152" y="1885"/>
                </a:lnTo>
                <a:lnTo>
                  <a:pt x="174" y="1923"/>
                </a:lnTo>
                <a:lnTo>
                  <a:pt x="185" y="1942"/>
                </a:lnTo>
                <a:lnTo>
                  <a:pt x="196" y="19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216B0522-8905-8F4F-9D88-D42278B84C7B}"/>
              </a:ext>
            </a:extLst>
          </p:cNvPr>
          <p:cNvSpPr>
            <a:spLocks noChangeAspect="1"/>
          </p:cNvSpPr>
          <p:nvPr/>
        </p:nvSpPr>
        <p:spPr bwMode="auto">
          <a:xfrm>
            <a:off x="4239497" y="1460188"/>
            <a:ext cx="881062" cy="1327150"/>
          </a:xfrm>
          <a:custGeom>
            <a:avLst/>
            <a:gdLst>
              <a:gd name="T0" fmla="*/ 66 w 1261"/>
              <a:gd name="T1" fmla="*/ 3 h 1899"/>
              <a:gd name="T2" fmla="*/ 161 w 1261"/>
              <a:gd name="T3" fmla="*/ 13 h 1899"/>
              <a:gd name="T4" fmla="*/ 255 w 1261"/>
              <a:gd name="T5" fmla="*/ 29 h 1899"/>
              <a:gd name="T6" fmla="*/ 346 w 1261"/>
              <a:gd name="T7" fmla="*/ 53 h 1899"/>
              <a:gd name="T8" fmla="*/ 435 w 1261"/>
              <a:gd name="T9" fmla="*/ 83 h 1899"/>
              <a:gd name="T10" fmla="*/ 520 w 1261"/>
              <a:gd name="T11" fmla="*/ 119 h 1899"/>
              <a:gd name="T12" fmla="*/ 602 w 1261"/>
              <a:gd name="T13" fmla="*/ 161 h 1899"/>
              <a:gd name="T14" fmla="*/ 680 w 1261"/>
              <a:gd name="T15" fmla="*/ 208 h 1899"/>
              <a:gd name="T16" fmla="*/ 756 w 1261"/>
              <a:gd name="T17" fmla="*/ 261 h 1899"/>
              <a:gd name="T18" fmla="*/ 826 w 1261"/>
              <a:gd name="T19" fmla="*/ 319 h 1899"/>
              <a:gd name="T20" fmla="*/ 893 w 1261"/>
              <a:gd name="T21" fmla="*/ 381 h 1899"/>
              <a:gd name="T22" fmla="*/ 954 w 1261"/>
              <a:gd name="T23" fmla="*/ 449 h 1899"/>
              <a:gd name="T24" fmla="*/ 1011 w 1261"/>
              <a:gd name="T25" fmla="*/ 520 h 1899"/>
              <a:gd name="T26" fmla="*/ 1063 w 1261"/>
              <a:gd name="T27" fmla="*/ 596 h 1899"/>
              <a:gd name="T28" fmla="*/ 1109 w 1261"/>
              <a:gd name="T29" fmla="*/ 675 h 1899"/>
              <a:gd name="T30" fmla="*/ 1150 w 1261"/>
              <a:gd name="T31" fmla="*/ 758 h 1899"/>
              <a:gd name="T32" fmla="*/ 1185 w 1261"/>
              <a:gd name="T33" fmla="*/ 844 h 1899"/>
              <a:gd name="T34" fmla="*/ 1214 w 1261"/>
              <a:gd name="T35" fmla="*/ 933 h 1899"/>
              <a:gd name="T36" fmla="*/ 1236 w 1261"/>
              <a:gd name="T37" fmla="*/ 1024 h 1899"/>
              <a:gd name="T38" fmla="*/ 1251 w 1261"/>
              <a:gd name="T39" fmla="*/ 1119 h 1899"/>
              <a:gd name="T40" fmla="*/ 1260 w 1261"/>
              <a:gd name="T41" fmla="*/ 1216 h 1899"/>
              <a:gd name="T42" fmla="*/ 1261 w 1261"/>
              <a:gd name="T43" fmla="*/ 1321 h 1899"/>
              <a:gd name="T44" fmla="*/ 1257 w 1261"/>
              <a:gd name="T45" fmla="*/ 1383 h 1899"/>
              <a:gd name="T46" fmla="*/ 1248 w 1261"/>
              <a:gd name="T47" fmla="*/ 1463 h 1899"/>
              <a:gd name="T48" fmla="*/ 1238 w 1261"/>
              <a:gd name="T49" fmla="*/ 1523 h 1899"/>
              <a:gd name="T50" fmla="*/ 1216 w 1261"/>
              <a:gd name="T51" fmla="*/ 1619 h 1899"/>
              <a:gd name="T52" fmla="*/ 1186 w 1261"/>
              <a:gd name="T53" fmla="*/ 1713 h 1899"/>
              <a:gd name="T54" fmla="*/ 1141 w 1261"/>
              <a:gd name="T55" fmla="*/ 1820 h 1899"/>
              <a:gd name="T56" fmla="*/ 709 w 1261"/>
              <a:gd name="T57" fmla="*/ 1899 h 1899"/>
              <a:gd name="T58" fmla="*/ 570 w 1261"/>
              <a:gd name="T59" fmla="*/ 1541 h 1899"/>
              <a:gd name="T60" fmla="*/ 590 w 1261"/>
              <a:gd name="T61" fmla="*/ 1488 h 1899"/>
              <a:gd name="T62" fmla="*/ 606 w 1261"/>
              <a:gd name="T63" fmla="*/ 1434 h 1899"/>
              <a:gd name="T64" fmla="*/ 617 w 1261"/>
              <a:gd name="T65" fmla="*/ 1378 h 1899"/>
              <a:gd name="T66" fmla="*/ 624 w 1261"/>
              <a:gd name="T67" fmla="*/ 1320 h 1899"/>
              <a:gd name="T68" fmla="*/ 624 w 1261"/>
              <a:gd name="T69" fmla="*/ 1248 h 1899"/>
              <a:gd name="T70" fmla="*/ 620 w 1261"/>
              <a:gd name="T71" fmla="*/ 1200 h 1899"/>
              <a:gd name="T72" fmla="*/ 612 w 1261"/>
              <a:gd name="T73" fmla="*/ 1153 h 1899"/>
              <a:gd name="T74" fmla="*/ 601 w 1261"/>
              <a:gd name="T75" fmla="*/ 1108 h 1899"/>
              <a:gd name="T76" fmla="*/ 576 w 1261"/>
              <a:gd name="T77" fmla="*/ 1034 h 1899"/>
              <a:gd name="T78" fmla="*/ 550 w 1261"/>
              <a:gd name="T79" fmla="*/ 979 h 1899"/>
              <a:gd name="T80" fmla="*/ 510 w 1261"/>
              <a:gd name="T81" fmla="*/ 915 h 1899"/>
              <a:gd name="T82" fmla="*/ 473 w 1261"/>
              <a:gd name="T83" fmla="*/ 866 h 1899"/>
              <a:gd name="T84" fmla="*/ 443 w 1261"/>
              <a:gd name="T85" fmla="*/ 832 h 1899"/>
              <a:gd name="T86" fmla="*/ 410 w 1261"/>
              <a:gd name="T87" fmla="*/ 801 h 1899"/>
              <a:gd name="T88" fmla="*/ 363 w 1261"/>
              <a:gd name="T89" fmla="*/ 763 h 1899"/>
              <a:gd name="T90" fmla="*/ 325 w 1261"/>
              <a:gd name="T91" fmla="*/ 737 h 1899"/>
              <a:gd name="T92" fmla="*/ 273 w 1261"/>
              <a:gd name="T93" fmla="*/ 706 h 1899"/>
              <a:gd name="T94" fmla="*/ 216 w 1261"/>
              <a:gd name="T95" fmla="*/ 681 h 1899"/>
              <a:gd name="T96" fmla="*/ 158 w 1261"/>
              <a:gd name="T97" fmla="*/ 662 h 1899"/>
              <a:gd name="T98" fmla="*/ 97 w 1261"/>
              <a:gd name="T99" fmla="*/ 647 h 1899"/>
              <a:gd name="T100" fmla="*/ 49 w 1261"/>
              <a:gd name="T101" fmla="*/ 641 h 1899"/>
              <a:gd name="T102" fmla="*/ 2 w 1261"/>
              <a:gd name="T103" fmla="*/ 637 h 1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61" h="1899">
                <a:moveTo>
                  <a:pt x="0" y="0"/>
                </a:moveTo>
                <a:lnTo>
                  <a:pt x="33" y="1"/>
                </a:lnTo>
                <a:lnTo>
                  <a:pt x="66" y="3"/>
                </a:lnTo>
                <a:lnTo>
                  <a:pt x="98" y="5"/>
                </a:lnTo>
                <a:lnTo>
                  <a:pt x="130" y="8"/>
                </a:lnTo>
                <a:lnTo>
                  <a:pt x="161" y="13"/>
                </a:lnTo>
                <a:lnTo>
                  <a:pt x="193" y="17"/>
                </a:lnTo>
                <a:lnTo>
                  <a:pt x="225" y="23"/>
                </a:lnTo>
                <a:lnTo>
                  <a:pt x="255" y="29"/>
                </a:lnTo>
                <a:lnTo>
                  <a:pt x="286" y="36"/>
                </a:lnTo>
                <a:lnTo>
                  <a:pt x="316" y="44"/>
                </a:lnTo>
                <a:lnTo>
                  <a:pt x="346" y="53"/>
                </a:lnTo>
                <a:lnTo>
                  <a:pt x="376" y="62"/>
                </a:lnTo>
                <a:lnTo>
                  <a:pt x="406" y="72"/>
                </a:lnTo>
                <a:lnTo>
                  <a:pt x="435" y="83"/>
                </a:lnTo>
                <a:lnTo>
                  <a:pt x="463" y="94"/>
                </a:lnTo>
                <a:lnTo>
                  <a:pt x="492" y="106"/>
                </a:lnTo>
                <a:lnTo>
                  <a:pt x="520" y="119"/>
                </a:lnTo>
                <a:lnTo>
                  <a:pt x="548" y="132"/>
                </a:lnTo>
                <a:lnTo>
                  <a:pt x="576" y="146"/>
                </a:lnTo>
                <a:lnTo>
                  <a:pt x="602" y="161"/>
                </a:lnTo>
                <a:lnTo>
                  <a:pt x="629" y="176"/>
                </a:lnTo>
                <a:lnTo>
                  <a:pt x="655" y="191"/>
                </a:lnTo>
                <a:lnTo>
                  <a:pt x="680" y="208"/>
                </a:lnTo>
                <a:lnTo>
                  <a:pt x="707" y="225"/>
                </a:lnTo>
                <a:lnTo>
                  <a:pt x="731" y="243"/>
                </a:lnTo>
                <a:lnTo>
                  <a:pt x="756" y="261"/>
                </a:lnTo>
                <a:lnTo>
                  <a:pt x="780" y="280"/>
                </a:lnTo>
                <a:lnTo>
                  <a:pt x="803" y="299"/>
                </a:lnTo>
                <a:lnTo>
                  <a:pt x="826" y="319"/>
                </a:lnTo>
                <a:lnTo>
                  <a:pt x="848" y="339"/>
                </a:lnTo>
                <a:lnTo>
                  <a:pt x="871" y="360"/>
                </a:lnTo>
                <a:lnTo>
                  <a:pt x="893" y="381"/>
                </a:lnTo>
                <a:lnTo>
                  <a:pt x="914" y="404"/>
                </a:lnTo>
                <a:lnTo>
                  <a:pt x="934" y="426"/>
                </a:lnTo>
                <a:lnTo>
                  <a:pt x="954" y="449"/>
                </a:lnTo>
                <a:lnTo>
                  <a:pt x="974" y="472"/>
                </a:lnTo>
                <a:lnTo>
                  <a:pt x="993" y="496"/>
                </a:lnTo>
                <a:lnTo>
                  <a:pt x="1011" y="520"/>
                </a:lnTo>
                <a:lnTo>
                  <a:pt x="1030" y="545"/>
                </a:lnTo>
                <a:lnTo>
                  <a:pt x="1047" y="571"/>
                </a:lnTo>
                <a:lnTo>
                  <a:pt x="1063" y="596"/>
                </a:lnTo>
                <a:lnTo>
                  <a:pt x="1079" y="622"/>
                </a:lnTo>
                <a:lnTo>
                  <a:pt x="1095" y="648"/>
                </a:lnTo>
                <a:lnTo>
                  <a:pt x="1109" y="675"/>
                </a:lnTo>
                <a:lnTo>
                  <a:pt x="1124" y="702"/>
                </a:lnTo>
                <a:lnTo>
                  <a:pt x="1137" y="730"/>
                </a:lnTo>
                <a:lnTo>
                  <a:pt x="1150" y="758"/>
                </a:lnTo>
                <a:lnTo>
                  <a:pt x="1162" y="786"/>
                </a:lnTo>
                <a:lnTo>
                  <a:pt x="1174" y="815"/>
                </a:lnTo>
                <a:lnTo>
                  <a:pt x="1185" y="844"/>
                </a:lnTo>
                <a:lnTo>
                  <a:pt x="1196" y="873"/>
                </a:lnTo>
                <a:lnTo>
                  <a:pt x="1205" y="903"/>
                </a:lnTo>
                <a:lnTo>
                  <a:pt x="1214" y="933"/>
                </a:lnTo>
                <a:lnTo>
                  <a:pt x="1222" y="963"/>
                </a:lnTo>
                <a:lnTo>
                  <a:pt x="1229" y="994"/>
                </a:lnTo>
                <a:lnTo>
                  <a:pt x="1236" y="1024"/>
                </a:lnTo>
                <a:lnTo>
                  <a:pt x="1242" y="1056"/>
                </a:lnTo>
                <a:lnTo>
                  <a:pt x="1247" y="1088"/>
                </a:lnTo>
                <a:lnTo>
                  <a:pt x="1251" y="1119"/>
                </a:lnTo>
                <a:lnTo>
                  <a:pt x="1255" y="1151"/>
                </a:lnTo>
                <a:lnTo>
                  <a:pt x="1258" y="1183"/>
                </a:lnTo>
                <a:lnTo>
                  <a:pt x="1260" y="1216"/>
                </a:lnTo>
                <a:lnTo>
                  <a:pt x="1261" y="1248"/>
                </a:lnTo>
                <a:lnTo>
                  <a:pt x="1261" y="1281"/>
                </a:lnTo>
                <a:lnTo>
                  <a:pt x="1261" y="1321"/>
                </a:lnTo>
                <a:lnTo>
                  <a:pt x="1260" y="1342"/>
                </a:lnTo>
                <a:lnTo>
                  <a:pt x="1259" y="1363"/>
                </a:lnTo>
                <a:lnTo>
                  <a:pt x="1257" y="1383"/>
                </a:lnTo>
                <a:lnTo>
                  <a:pt x="1255" y="1403"/>
                </a:lnTo>
                <a:lnTo>
                  <a:pt x="1251" y="1443"/>
                </a:lnTo>
                <a:lnTo>
                  <a:pt x="1248" y="1463"/>
                </a:lnTo>
                <a:lnTo>
                  <a:pt x="1245" y="1483"/>
                </a:lnTo>
                <a:lnTo>
                  <a:pt x="1242" y="1502"/>
                </a:lnTo>
                <a:lnTo>
                  <a:pt x="1238" y="1523"/>
                </a:lnTo>
                <a:lnTo>
                  <a:pt x="1230" y="1562"/>
                </a:lnTo>
                <a:lnTo>
                  <a:pt x="1221" y="1600"/>
                </a:lnTo>
                <a:lnTo>
                  <a:pt x="1216" y="1619"/>
                </a:lnTo>
                <a:lnTo>
                  <a:pt x="1211" y="1638"/>
                </a:lnTo>
                <a:lnTo>
                  <a:pt x="1199" y="1675"/>
                </a:lnTo>
                <a:lnTo>
                  <a:pt x="1186" y="1713"/>
                </a:lnTo>
                <a:lnTo>
                  <a:pt x="1172" y="1749"/>
                </a:lnTo>
                <a:lnTo>
                  <a:pt x="1157" y="1785"/>
                </a:lnTo>
                <a:lnTo>
                  <a:pt x="1141" y="1820"/>
                </a:lnTo>
                <a:lnTo>
                  <a:pt x="1124" y="1856"/>
                </a:lnTo>
                <a:lnTo>
                  <a:pt x="1106" y="1890"/>
                </a:lnTo>
                <a:lnTo>
                  <a:pt x="709" y="1899"/>
                </a:lnTo>
                <a:lnTo>
                  <a:pt x="554" y="1574"/>
                </a:lnTo>
                <a:lnTo>
                  <a:pt x="562" y="1557"/>
                </a:lnTo>
                <a:lnTo>
                  <a:pt x="570" y="1541"/>
                </a:lnTo>
                <a:lnTo>
                  <a:pt x="577" y="1524"/>
                </a:lnTo>
                <a:lnTo>
                  <a:pt x="584" y="1505"/>
                </a:lnTo>
                <a:lnTo>
                  <a:pt x="590" y="1488"/>
                </a:lnTo>
                <a:lnTo>
                  <a:pt x="596" y="1470"/>
                </a:lnTo>
                <a:lnTo>
                  <a:pt x="601" y="1452"/>
                </a:lnTo>
                <a:lnTo>
                  <a:pt x="606" y="1434"/>
                </a:lnTo>
                <a:lnTo>
                  <a:pt x="610" y="1416"/>
                </a:lnTo>
                <a:lnTo>
                  <a:pt x="614" y="1397"/>
                </a:lnTo>
                <a:lnTo>
                  <a:pt x="617" y="1378"/>
                </a:lnTo>
                <a:lnTo>
                  <a:pt x="620" y="1358"/>
                </a:lnTo>
                <a:lnTo>
                  <a:pt x="622" y="1339"/>
                </a:lnTo>
                <a:lnTo>
                  <a:pt x="624" y="1320"/>
                </a:lnTo>
                <a:lnTo>
                  <a:pt x="624" y="1300"/>
                </a:lnTo>
                <a:lnTo>
                  <a:pt x="625" y="1281"/>
                </a:lnTo>
                <a:lnTo>
                  <a:pt x="624" y="1248"/>
                </a:lnTo>
                <a:lnTo>
                  <a:pt x="623" y="1232"/>
                </a:lnTo>
                <a:lnTo>
                  <a:pt x="622" y="1216"/>
                </a:lnTo>
                <a:lnTo>
                  <a:pt x="620" y="1200"/>
                </a:lnTo>
                <a:lnTo>
                  <a:pt x="618" y="1184"/>
                </a:lnTo>
                <a:lnTo>
                  <a:pt x="615" y="1169"/>
                </a:lnTo>
                <a:lnTo>
                  <a:pt x="612" y="1153"/>
                </a:lnTo>
                <a:lnTo>
                  <a:pt x="609" y="1138"/>
                </a:lnTo>
                <a:lnTo>
                  <a:pt x="605" y="1123"/>
                </a:lnTo>
                <a:lnTo>
                  <a:pt x="601" y="1108"/>
                </a:lnTo>
                <a:lnTo>
                  <a:pt x="597" y="1093"/>
                </a:lnTo>
                <a:lnTo>
                  <a:pt x="587" y="1064"/>
                </a:lnTo>
                <a:lnTo>
                  <a:pt x="576" y="1034"/>
                </a:lnTo>
                <a:lnTo>
                  <a:pt x="564" y="1006"/>
                </a:lnTo>
                <a:lnTo>
                  <a:pt x="557" y="993"/>
                </a:lnTo>
                <a:lnTo>
                  <a:pt x="550" y="979"/>
                </a:lnTo>
                <a:lnTo>
                  <a:pt x="534" y="953"/>
                </a:lnTo>
                <a:lnTo>
                  <a:pt x="518" y="927"/>
                </a:lnTo>
                <a:lnTo>
                  <a:pt x="510" y="915"/>
                </a:lnTo>
                <a:lnTo>
                  <a:pt x="501" y="902"/>
                </a:lnTo>
                <a:lnTo>
                  <a:pt x="483" y="877"/>
                </a:lnTo>
                <a:lnTo>
                  <a:pt x="473" y="866"/>
                </a:lnTo>
                <a:lnTo>
                  <a:pt x="463" y="854"/>
                </a:lnTo>
                <a:lnTo>
                  <a:pt x="453" y="843"/>
                </a:lnTo>
                <a:lnTo>
                  <a:pt x="443" y="832"/>
                </a:lnTo>
                <a:lnTo>
                  <a:pt x="432" y="822"/>
                </a:lnTo>
                <a:lnTo>
                  <a:pt x="421" y="811"/>
                </a:lnTo>
                <a:lnTo>
                  <a:pt x="410" y="801"/>
                </a:lnTo>
                <a:lnTo>
                  <a:pt x="399" y="791"/>
                </a:lnTo>
                <a:lnTo>
                  <a:pt x="375" y="772"/>
                </a:lnTo>
                <a:lnTo>
                  <a:pt x="363" y="763"/>
                </a:lnTo>
                <a:lnTo>
                  <a:pt x="350" y="754"/>
                </a:lnTo>
                <a:lnTo>
                  <a:pt x="338" y="746"/>
                </a:lnTo>
                <a:lnTo>
                  <a:pt x="325" y="737"/>
                </a:lnTo>
                <a:lnTo>
                  <a:pt x="312" y="729"/>
                </a:lnTo>
                <a:lnTo>
                  <a:pt x="299" y="722"/>
                </a:lnTo>
                <a:lnTo>
                  <a:pt x="273" y="706"/>
                </a:lnTo>
                <a:lnTo>
                  <a:pt x="245" y="693"/>
                </a:lnTo>
                <a:lnTo>
                  <a:pt x="231" y="687"/>
                </a:lnTo>
                <a:lnTo>
                  <a:pt x="216" y="681"/>
                </a:lnTo>
                <a:lnTo>
                  <a:pt x="202" y="676"/>
                </a:lnTo>
                <a:lnTo>
                  <a:pt x="187" y="671"/>
                </a:lnTo>
                <a:lnTo>
                  <a:pt x="158" y="662"/>
                </a:lnTo>
                <a:lnTo>
                  <a:pt x="143" y="657"/>
                </a:lnTo>
                <a:lnTo>
                  <a:pt x="128" y="654"/>
                </a:lnTo>
                <a:lnTo>
                  <a:pt x="97" y="647"/>
                </a:lnTo>
                <a:lnTo>
                  <a:pt x="82" y="645"/>
                </a:lnTo>
                <a:lnTo>
                  <a:pt x="66" y="642"/>
                </a:lnTo>
                <a:lnTo>
                  <a:pt x="49" y="641"/>
                </a:lnTo>
                <a:lnTo>
                  <a:pt x="34" y="639"/>
                </a:lnTo>
                <a:lnTo>
                  <a:pt x="18" y="638"/>
                </a:lnTo>
                <a:lnTo>
                  <a:pt x="2" y="637"/>
                </a:lnTo>
                <a:lnTo>
                  <a:pt x="199" y="3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A9AC9B-C046-534F-AA6E-049A784BA9E6}"/>
              </a:ext>
            </a:extLst>
          </p:cNvPr>
          <p:cNvSpPr/>
          <p:nvPr/>
        </p:nvSpPr>
        <p:spPr>
          <a:xfrm>
            <a:off x="362919" y="1105977"/>
            <a:ext cx="3175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CN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激励场景：</a:t>
            </a:r>
            <a:endParaRPr kumimoji="1" lang="en-US" altLang="zh-CN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kumimoji="1" lang="en-US" altLang="zh-CN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OBD</a:t>
            </a: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数据上传，奖励用户 </a:t>
            </a:r>
            <a:r>
              <a:rPr kumimoji="1" lang="en-US" altLang="zh-CN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endParaRPr kumimoji="1" lang="en-US" altLang="zh-CN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2A41C4-9FFB-7848-8A37-B020FFAB317D}"/>
              </a:ext>
            </a:extLst>
          </p:cNvPr>
          <p:cNvSpPr/>
          <p:nvPr/>
        </p:nvSpPr>
        <p:spPr>
          <a:xfrm>
            <a:off x="5128173" y="1105977"/>
            <a:ext cx="377683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来源：</a:t>
            </a:r>
            <a:endParaRPr kumimoji="1" lang="en-US" altLang="zh-CN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自然产量。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项目方去合约查数据时需要支付</a:t>
            </a:r>
            <a:r>
              <a:rPr kumimoji="1" lang="en-US" altLang="zh-CN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，比例分配给授权用户。</a:t>
            </a:r>
            <a:endParaRPr kumimoji="1" lang="zh-CN" altLang="en-US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73D3BE-D04D-2E40-A252-0915CFB687E1}"/>
              </a:ext>
            </a:extLst>
          </p:cNvPr>
          <p:cNvSpPr/>
          <p:nvPr/>
        </p:nvSpPr>
        <p:spPr>
          <a:xfrm>
            <a:off x="3083281" y="3369860"/>
            <a:ext cx="277230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使用场景：</a:t>
            </a:r>
            <a:endParaRPr kumimoji="1" lang="en-US" altLang="zh-CN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项目方查询合约数据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车险保费折扣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车辆维修保养折扣</a:t>
            </a:r>
            <a:endParaRPr kumimoji="1" lang="en-US" altLang="zh-CN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BCBFF9B-BDE3-1849-AEF1-C3EE69650A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047" y="1908042"/>
            <a:ext cx="1497012" cy="116938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757183-4EA0-1E48-B213-2CC3CA292F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0999" y="3400636"/>
            <a:ext cx="1144658" cy="110799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694E02-478A-504C-935D-3425349FDC3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262" y="2216715"/>
            <a:ext cx="1259162" cy="12062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15" name="标题 5">
            <a:extLst>
              <a:ext uri="{FF2B5EF4-FFF2-40B4-BE49-F238E27FC236}">
                <a16:creationId xmlns:a16="http://schemas.microsoft.com/office/drawing/2014/main" id="{BF306C07-B7D9-5E4E-A07A-12E4833E8AB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9532" y="276045"/>
            <a:ext cx="3413527" cy="3323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Token</a:t>
            </a:r>
            <a:r>
              <a:rPr lang="zh-CN" altLang="en-US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激励机制</a:t>
            </a:r>
          </a:p>
        </p:txBody>
      </p:sp>
    </p:spTree>
    <p:extLst>
      <p:ext uri="{BB962C8B-B14F-4D97-AF65-F5344CB8AC3E}">
        <p14:creationId xmlns:p14="http://schemas.microsoft.com/office/powerpoint/2010/main" val="129930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3307" y="657195"/>
            <a:ext cx="654025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8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6424" y="535713"/>
            <a:ext cx="4680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9585" y="196280"/>
            <a:ext cx="102592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62629" y="495686"/>
            <a:ext cx="2621439" cy="39498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技术演示</a:t>
            </a:r>
            <a:r>
              <a:rPr lang="zh-CN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AFDA12-F407-5A47-8AC9-41C1B7D6C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4" y="1383417"/>
            <a:ext cx="1742049" cy="3104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671EF6-95D0-B44D-B906-25FD14C71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4" y="1383417"/>
            <a:ext cx="1746268" cy="3104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E91BC-A7A0-5941-9E79-071CF6587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0884" y="1383417"/>
            <a:ext cx="1750486" cy="31044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F18D24-5AE0-5844-BF2A-397415ABB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282" y="1383417"/>
            <a:ext cx="1733123" cy="3104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22B4F2-9DB8-C545-9192-32337E111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2095" y="1383417"/>
            <a:ext cx="1735972" cy="31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3307" y="657195"/>
            <a:ext cx="654025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8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6424" y="535713"/>
            <a:ext cx="4680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9585" y="196280"/>
            <a:ext cx="102702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62629" y="495686"/>
            <a:ext cx="3603870" cy="3877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 </a:t>
            </a:r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OBD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的场景拓展</a:t>
            </a:r>
            <a:r>
              <a:rPr lang="zh-CN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4109B21-F2CB-8142-B33B-4F7CF0DFCD08}"/>
              </a:ext>
            </a:extLst>
          </p:cNvPr>
          <p:cNvGrpSpPr/>
          <p:nvPr/>
        </p:nvGrpSpPr>
        <p:grpSpPr>
          <a:xfrm>
            <a:off x="1295718" y="1060376"/>
            <a:ext cx="6598697" cy="3722054"/>
            <a:chOff x="1376882" y="1021327"/>
            <a:chExt cx="6598697" cy="3722054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6BE61EA0-044B-A941-AEB7-B75AC3004AB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481375" y="1304016"/>
              <a:ext cx="630157" cy="586970"/>
            </a:xfrm>
            <a:custGeom>
              <a:avLst/>
              <a:gdLst>
                <a:gd name="T0" fmla="*/ 143 w 287"/>
                <a:gd name="T1" fmla="*/ 267 h 267"/>
                <a:gd name="T2" fmla="*/ 12 w 287"/>
                <a:gd name="T3" fmla="*/ 156 h 267"/>
                <a:gd name="T4" fmla="*/ 121 w 287"/>
                <a:gd name="T5" fmla="*/ 2 h 267"/>
                <a:gd name="T6" fmla="*/ 143 w 287"/>
                <a:gd name="T7" fmla="*/ 0 h 267"/>
                <a:gd name="T8" fmla="*/ 274 w 287"/>
                <a:gd name="T9" fmla="*/ 111 h 267"/>
                <a:gd name="T10" fmla="*/ 165 w 287"/>
                <a:gd name="T11" fmla="*/ 265 h 267"/>
                <a:gd name="T12" fmla="*/ 143 w 287"/>
                <a:gd name="T13" fmla="*/ 267 h 267"/>
                <a:gd name="T14" fmla="*/ 143 w 287"/>
                <a:gd name="T15" fmla="*/ 3 h 267"/>
                <a:gd name="T16" fmla="*/ 121 w 287"/>
                <a:gd name="T17" fmla="*/ 5 h 267"/>
                <a:gd name="T18" fmla="*/ 15 w 287"/>
                <a:gd name="T19" fmla="*/ 155 h 267"/>
                <a:gd name="T20" fmla="*/ 143 w 287"/>
                <a:gd name="T21" fmla="*/ 264 h 267"/>
                <a:gd name="T22" fmla="*/ 165 w 287"/>
                <a:gd name="T23" fmla="*/ 262 h 267"/>
                <a:gd name="T24" fmla="*/ 271 w 287"/>
                <a:gd name="T25" fmla="*/ 112 h 267"/>
                <a:gd name="T26" fmla="*/ 143 w 287"/>
                <a:gd name="T27" fmla="*/ 3 h 2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7"/>
                <a:gd name="T43" fmla="*/ 0 h 267"/>
                <a:gd name="T44" fmla="*/ 287 w 287"/>
                <a:gd name="T45" fmla="*/ 267 h 2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7" h="267">
                  <a:moveTo>
                    <a:pt x="143" y="267"/>
                  </a:moveTo>
                  <a:cubicBezTo>
                    <a:pt x="78" y="267"/>
                    <a:pt x="23" y="220"/>
                    <a:pt x="12" y="156"/>
                  </a:cubicBezTo>
                  <a:cubicBezTo>
                    <a:pt x="0" y="83"/>
                    <a:pt x="48" y="14"/>
                    <a:pt x="121" y="2"/>
                  </a:cubicBezTo>
                  <a:cubicBezTo>
                    <a:pt x="128" y="1"/>
                    <a:pt x="136" y="0"/>
                    <a:pt x="143" y="0"/>
                  </a:cubicBezTo>
                  <a:cubicBezTo>
                    <a:pt x="208" y="0"/>
                    <a:pt x="263" y="47"/>
                    <a:pt x="274" y="111"/>
                  </a:cubicBezTo>
                  <a:cubicBezTo>
                    <a:pt x="287" y="183"/>
                    <a:pt x="238" y="252"/>
                    <a:pt x="165" y="265"/>
                  </a:cubicBezTo>
                  <a:cubicBezTo>
                    <a:pt x="158" y="266"/>
                    <a:pt x="150" y="267"/>
                    <a:pt x="143" y="267"/>
                  </a:cubicBezTo>
                  <a:close/>
                  <a:moveTo>
                    <a:pt x="143" y="3"/>
                  </a:moveTo>
                  <a:cubicBezTo>
                    <a:pt x="136" y="3"/>
                    <a:pt x="129" y="4"/>
                    <a:pt x="121" y="5"/>
                  </a:cubicBezTo>
                  <a:cubicBezTo>
                    <a:pt x="51" y="17"/>
                    <a:pt x="3" y="84"/>
                    <a:pt x="15" y="155"/>
                  </a:cubicBezTo>
                  <a:cubicBezTo>
                    <a:pt x="25" y="218"/>
                    <a:pt x="79" y="264"/>
                    <a:pt x="143" y="264"/>
                  </a:cubicBezTo>
                  <a:cubicBezTo>
                    <a:pt x="150" y="264"/>
                    <a:pt x="158" y="263"/>
                    <a:pt x="165" y="262"/>
                  </a:cubicBezTo>
                  <a:cubicBezTo>
                    <a:pt x="236" y="250"/>
                    <a:pt x="283" y="182"/>
                    <a:pt x="271" y="112"/>
                  </a:cubicBezTo>
                  <a:cubicBezTo>
                    <a:pt x="261" y="49"/>
                    <a:pt x="207" y="3"/>
                    <a:pt x="14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5340F80D-D7C8-F54D-8BDA-4EB5952F5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820" y="1311867"/>
              <a:ext cx="569302" cy="573228"/>
            </a:xfrm>
            <a:custGeom>
              <a:avLst/>
              <a:gdLst>
                <a:gd name="T0" fmla="*/ 249 w 260"/>
                <a:gd name="T1" fmla="*/ 110 h 261"/>
                <a:gd name="T2" fmla="*/ 150 w 260"/>
                <a:gd name="T3" fmla="*/ 249 h 261"/>
                <a:gd name="T4" fmla="*/ 11 w 260"/>
                <a:gd name="T5" fmla="*/ 151 h 261"/>
                <a:gd name="T6" fmla="*/ 110 w 260"/>
                <a:gd name="T7" fmla="*/ 11 h 261"/>
                <a:gd name="T8" fmla="*/ 249 w 260"/>
                <a:gd name="T9" fmla="*/ 11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1"/>
                <a:gd name="T17" fmla="*/ 260 w 260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1">
                  <a:moveTo>
                    <a:pt x="249" y="110"/>
                  </a:moveTo>
                  <a:cubicBezTo>
                    <a:pt x="260" y="176"/>
                    <a:pt x="216" y="238"/>
                    <a:pt x="150" y="249"/>
                  </a:cubicBezTo>
                  <a:cubicBezTo>
                    <a:pt x="85" y="261"/>
                    <a:pt x="22" y="216"/>
                    <a:pt x="11" y="151"/>
                  </a:cubicBezTo>
                  <a:cubicBezTo>
                    <a:pt x="0" y="85"/>
                    <a:pt x="44" y="22"/>
                    <a:pt x="110" y="11"/>
                  </a:cubicBezTo>
                  <a:cubicBezTo>
                    <a:pt x="176" y="0"/>
                    <a:pt x="238" y="44"/>
                    <a:pt x="249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 dirty="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75E8D359-4CC7-0E49-923D-4AC7520A326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128792" y="1021327"/>
              <a:ext cx="653716" cy="632121"/>
            </a:xfrm>
            <a:custGeom>
              <a:avLst/>
              <a:gdLst>
                <a:gd name="T0" fmla="*/ 234 w 298"/>
                <a:gd name="T1" fmla="*/ 246 h 288"/>
                <a:gd name="T2" fmla="*/ 62 w 298"/>
                <a:gd name="T3" fmla="*/ 245 h 288"/>
                <a:gd name="T4" fmla="*/ 47 w 298"/>
                <a:gd name="T5" fmla="*/ 57 h 288"/>
                <a:gd name="T6" fmla="*/ 63 w 298"/>
                <a:gd name="T7" fmla="*/ 42 h 288"/>
                <a:gd name="T8" fmla="*/ 235 w 298"/>
                <a:gd name="T9" fmla="*/ 42 h 288"/>
                <a:gd name="T10" fmla="*/ 250 w 298"/>
                <a:gd name="T11" fmla="*/ 230 h 288"/>
                <a:gd name="T12" fmla="*/ 234 w 298"/>
                <a:gd name="T13" fmla="*/ 246 h 288"/>
                <a:gd name="T14" fmla="*/ 65 w 298"/>
                <a:gd name="T15" fmla="*/ 44 h 288"/>
                <a:gd name="T16" fmla="*/ 49 w 298"/>
                <a:gd name="T17" fmla="*/ 59 h 288"/>
                <a:gd name="T18" fmla="*/ 64 w 298"/>
                <a:gd name="T19" fmla="*/ 243 h 288"/>
                <a:gd name="T20" fmla="*/ 232 w 298"/>
                <a:gd name="T21" fmla="*/ 244 h 288"/>
                <a:gd name="T22" fmla="*/ 248 w 298"/>
                <a:gd name="T23" fmla="*/ 228 h 288"/>
                <a:gd name="T24" fmla="*/ 233 w 298"/>
                <a:gd name="T25" fmla="*/ 44 h 288"/>
                <a:gd name="T26" fmla="*/ 65 w 298"/>
                <a:gd name="T27" fmla="*/ 44 h 2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8"/>
                <a:gd name="T43" fmla="*/ 0 h 288"/>
                <a:gd name="T44" fmla="*/ 298 w 298"/>
                <a:gd name="T45" fmla="*/ 288 h 2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8" h="288">
                  <a:moveTo>
                    <a:pt x="234" y="246"/>
                  </a:moveTo>
                  <a:cubicBezTo>
                    <a:pt x="184" y="288"/>
                    <a:pt x="112" y="287"/>
                    <a:pt x="62" y="245"/>
                  </a:cubicBezTo>
                  <a:cubicBezTo>
                    <a:pt x="7" y="198"/>
                    <a:pt x="0" y="113"/>
                    <a:pt x="47" y="57"/>
                  </a:cubicBezTo>
                  <a:cubicBezTo>
                    <a:pt x="52" y="52"/>
                    <a:pt x="58" y="46"/>
                    <a:pt x="63" y="42"/>
                  </a:cubicBezTo>
                  <a:cubicBezTo>
                    <a:pt x="113" y="0"/>
                    <a:pt x="185" y="0"/>
                    <a:pt x="235" y="42"/>
                  </a:cubicBezTo>
                  <a:cubicBezTo>
                    <a:pt x="291" y="90"/>
                    <a:pt x="298" y="174"/>
                    <a:pt x="250" y="230"/>
                  </a:cubicBezTo>
                  <a:cubicBezTo>
                    <a:pt x="245" y="236"/>
                    <a:pt x="240" y="241"/>
                    <a:pt x="234" y="246"/>
                  </a:cubicBezTo>
                  <a:close/>
                  <a:moveTo>
                    <a:pt x="65" y="44"/>
                  </a:moveTo>
                  <a:cubicBezTo>
                    <a:pt x="60" y="49"/>
                    <a:pt x="54" y="54"/>
                    <a:pt x="49" y="59"/>
                  </a:cubicBezTo>
                  <a:cubicBezTo>
                    <a:pt x="3" y="114"/>
                    <a:pt x="10" y="196"/>
                    <a:pt x="64" y="243"/>
                  </a:cubicBezTo>
                  <a:cubicBezTo>
                    <a:pt x="113" y="284"/>
                    <a:pt x="184" y="284"/>
                    <a:pt x="232" y="244"/>
                  </a:cubicBezTo>
                  <a:cubicBezTo>
                    <a:pt x="238" y="239"/>
                    <a:pt x="243" y="234"/>
                    <a:pt x="248" y="228"/>
                  </a:cubicBezTo>
                  <a:cubicBezTo>
                    <a:pt x="294" y="173"/>
                    <a:pt x="288" y="91"/>
                    <a:pt x="233" y="44"/>
                  </a:cubicBezTo>
                  <a:cubicBezTo>
                    <a:pt x="184" y="3"/>
                    <a:pt x="114" y="3"/>
                    <a:pt x="65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1AA293EB-683D-8C47-928A-22DC2CB26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275" y="1040958"/>
              <a:ext cx="596785" cy="592859"/>
            </a:xfrm>
            <a:custGeom>
              <a:avLst/>
              <a:gdLst>
                <a:gd name="T0" fmla="*/ 214 w 271"/>
                <a:gd name="T1" fmla="*/ 44 h 271"/>
                <a:gd name="T2" fmla="*/ 228 w 271"/>
                <a:gd name="T3" fmla="*/ 214 h 271"/>
                <a:gd name="T4" fmla="*/ 57 w 271"/>
                <a:gd name="T5" fmla="*/ 228 h 271"/>
                <a:gd name="T6" fmla="*/ 44 w 271"/>
                <a:gd name="T7" fmla="*/ 57 h 271"/>
                <a:gd name="T8" fmla="*/ 214 w 271"/>
                <a:gd name="T9" fmla="*/ 44 h 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1"/>
                <a:gd name="T16" fmla="*/ 0 h 271"/>
                <a:gd name="T17" fmla="*/ 271 w 271"/>
                <a:gd name="T18" fmla="*/ 271 h 2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6AAEF507-382D-5B44-AAAD-B18A78ED123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919518" y="1514068"/>
              <a:ext cx="588933" cy="586969"/>
            </a:xfrm>
            <a:custGeom>
              <a:avLst/>
              <a:gdLst>
                <a:gd name="T0" fmla="*/ 265 w 268"/>
                <a:gd name="T1" fmla="*/ 157 h 267"/>
                <a:gd name="T2" fmla="*/ 133 w 268"/>
                <a:gd name="T3" fmla="*/ 267 h 267"/>
                <a:gd name="T4" fmla="*/ 1 w 268"/>
                <a:gd name="T5" fmla="*/ 133 h 267"/>
                <a:gd name="T6" fmla="*/ 3 w 268"/>
                <a:gd name="T7" fmla="*/ 110 h 267"/>
                <a:gd name="T8" fmla="*/ 135 w 268"/>
                <a:gd name="T9" fmla="*/ 1 h 267"/>
                <a:gd name="T10" fmla="*/ 267 w 268"/>
                <a:gd name="T11" fmla="*/ 135 h 267"/>
                <a:gd name="T12" fmla="*/ 265 w 268"/>
                <a:gd name="T13" fmla="*/ 157 h 267"/>
                <a:gd name="T14" fmla="*/ 6 w 268"/>
                <a:gd name="T15" fmla="*/ 111 h 267"/>
                <a:gd name="T16" fmla="*/ 4 w 268"/>
                <a:gd name="T17" fmla="*/ 133 h 267"/>
                <a:gd name="T18" fmla="*/ 133 w 268"/>
                <a:gd name="T19" fmla="*/ 264 h 267"/>
                <a:gd name="T20" fmla="*/ 262 w 268"/>
                <a:gd name="T21" fmla="*/ 156 h 267"/>
                <a:gd name="T22" fmla="*/ 264 w 268"/>
                <a:gd name="T23" fmla="*/ 135 h 267"/>
                <a:gd name="T24" fmla="*/ 135 w 268"/>
                <a:gd name="T25" fmla="*/ 4 h 267"/>
                <a:gd name="T26" fmla="*/ 6 w 268"/>
                <a:gd name="T27" fmla="*/ 111 h 2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8"/>
                <a:gd name="T43" fmla="*/ 0 h 267"/>
                <a:gd name="T44" fmla="*/ 268 w 268"/>
                <a:gd name="T45" fmla="*/ 267 h 2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8" h="267">
                  <a:moveTo>
                    <a:pt x="265" y="157"/>
                  </a:moveTo>
                  <a:cubicBezTo>
                    <a:pt x="254" y="221"/>
                    <a:pt x="198" y="267"/>
                    <a:pt x="133" y="267"/>
                  </a:cubicBezTo>
                  <a:cubicBezTo>
                    <a:pt x="60" y="266"/>
                    <a:pt x="0" y="206"/>
                    <a:pt x="1" y="133"/>
                  </a:cubicBezTo>
                  <a:cubicBezTo>
                    <a:pt x="1" y="125"/>
                    <a:pt x="2" y="118"/>
                    <a:pt x="3" y="110"/>
                  </a:cubicBezTo>
                  <a:cubicBezTo>
                    <a:pt x="14" y="46"/>
                    <a:pt x="70" y="0"/>
                    <a:pt x="135" y="1"/>
                  </a:cubicBezTo>
                  <a:cubicBezTo>
                    <a:pt x="208" y="1"/>
                    <a:pt x="268" y="61"/>
                    <a:pt x="267" y="135"/>
                  </a:cubicBezTo>
                  <a:cubicBezTo>
                    <a:pt x="267" y="142"/>
                    <a:pt x="266" y="150"/>
                    <a:pt x="265" y="157"/>
                  </a:cubicBezTo>
                  <a:close/>
                  <a:moveTo>
                    <a:pt x="6" y="111"/>
                  </a:moveTo>
                  <a:cubicBezTo>
                    <a:pt x="4" y="118"/>
                    <a:pt x="4" y="125"/>
                    <a:pt x="4" y="133"/>
                  </a:cubicBezTo>
                  <a:cubicBezTo>
                    <a:pt x="3" y="205"/>
                    <a:pt x="61" y="263"/>
                    <a:pt x="133" y="264"/>
                  </a:cubicBezTo>
                  <a:cubicBezTo>
                    <a:pt x="197" y="264"/>
                    <a:pt x="251" y="219"/>
                    <a:pt x="262" y="156"/>
                  </a:cubicBezTo>
                  <a:cubicBezTo>
                    <a:pt x="263" y="149"/>
                    <a:pt x="264" y="142"/>
                    <a:pt x="264" y="135"/>
                  </a:cubicBezTo>
                  <a:cubicBezTo>
                    <a:pt x="265" y="63"/>
                    <a:pt x="207" y="4"/>
                    <a:pt x="135" y="4"/>
                  </a:cubicBezTo>
                  <a:cubicBezTo>
                    <a:pt x="71" y="3"/>
                    <a:pt x="17" y="48"/>
                    <a:pt x="6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CA74AE6E-1882-9F40-A744-FD6357AE0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7001" y="1539588"/>
              <a:ext cx="532003" cy="533966"/>
            </a:xfrm>
            <a:custGeom>
              <a:avLst/>
              <a:gdLst>
                <a:gd name="T0" fmla="*/ 122 w 242"/>
                <a:gd name="T1" fmla="*/ 1 h 243"/>
                <a:gd name="T2" fmla="*/ 242 w 242"/>
                <a:gd name="T3" fmla="*/ 122 h 243"/>
                <a:gd name="T4" fmla="*/ 120 w 242"/>
                <a:gd name="T5" fmla="*/ 242 h 243"/>
                <a:gd name="T6" fmla="*/ 0 w 242"/>
                <a:gd name="T7" fmla="*/ 121 h 243"/>
                <a:gd name="T8" fmla="*/ 122 w 242"/>
                <a:gd name="T9" fmla="*/ 1 h 2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243"/>
                <a:gd name="T17" fmla="*/ 242 w 242"/>
                <a:gd name="T18" fmla="*/ 243 h 2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F3EDA30F-9BBD-2246-BDAC-B3F6F3F4680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291323" y="2458323"/>
              <a:ext cx="649790" cy="657642"/>
            </a:xfrm>
            <a:custGeom>
              <a:avLst/>
              <a:gdLst>
                <a:gd name="T0" fmla="*/ 263 w 296"/>
                <a:gd name="T1" fmla="*/ 83 h 299"/>
                <a:gd name="T2" fmla="*/ 233 w 296"/>
                <a:gd name="T3" fmla="*/ 252 h 299"/>
                <a:gd name="T4" fmla="*/ 45 w 296"/>
                <a:gd name="T5" fmla="*/ 234 h 299"/>
                <a:gd name="T6" fmla="*/ 32 w 296"/>
                <a:gd name="T7" fmla="*/ 216 h 299"/>
                <a:gd name="T8" fmla="*/ 63 w 296"/>
                <a:gd name="T9" fmla="*/ 47 h 299"/>
                <a:gd name="T10" fmla="*/ 250 w 296"/>
                <a:gd name="T11" fmla="*/ 64 h 299"/>
                <a:gd name="T12" fmla="*/ 263 w 296"/>
                <a:gd name="T13" fmla="*/ 83 h 299"/>
                <a:gd name="T14" fmla="*/ 35 w 296"/>
                <a:gd name="T15" fmla="*/ 214 h 299"/>
                <a:gd name="T16" fmla="*/ 47 w 296"/>
                <a:gd name="T17" fmla="*/ 232 h 299"/>
                <a:gd name="T18" fmla="*/ 231 w 296"/>
                <a:gd name="T19" fmla="*/ 250 h 299"/>
                <a:gd name="T20" fmla="*/ 260 w 296"/>
                <a:gd name="T21" fmla="*/ 84 h 299"/>
                <a:gd name="T22" fmla="*/ 248 w 296"/>
                <a:gd name="T23" fmla="*/ 66 h 299"/>
                <a:gd name="T24" fmla="*/ 65 w 296"/>
                <a:gd name="T25" fmla="*/ 49 h 299"/>
                <a:gd name="T26" fmla="*/ 35 w 296"/>
                <a:gd name="T27" fmla="*/ 214 h 29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6"/>
                <a:gd name="T43" fmla="*/ 0 h 299"/>
                <a:gd name="T44" fmla="*/ 296 w 296"/>
                <a:gd name="T45" fmla="*/ 299 h 29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6" h="299">
                  <a:moveTo>
                    <a:pt x="263" y="83"/>
                  </a:moveTo>
                  <a:cubicBezTo>
                    <a:pt x="296" y="139"/>
                    <a:pt x="283" y="210"/>
                    <a:pt x="233" y="252"/>
                  </a:cubicBezTo>
                  <a:cubicBezTo>
                    <a:pt x="176" y="299"/>
                    <a:pt x="92" y="291"/>
                    <a:pt x="45" y="234"/>
                  </a:cubicBezTo>
                  <a:cubicBezTo>
                    <a:pt x="40" y="228"/>
                    <a:pt x="36" y="222"/>
                    <a:pt x="32" y="216"/>
                  </a:cubicBezTo>
                  <a:cubicBezTo>
                    <a:pt x="0" y="159"/>
                    <a:pt x="13" y="88"/>
                    <a:pt x="63" y="47"/>
                  </a:cubicBezTo>
                  <a:cubicBezTo>
                    <a:pt x="119" y="0"/>
                    <a:pt x="203" y="8"/>
                    <a:pt x="250" y="64"/>
                  </a:cubicBezTo>
                  <a:cubicBezTo>
                    <a:pt x="255" y="70"/>
                    <a:pt x="259" y="76"/>
                    <a:pt x="263" y="83"/>
                  </a:cubicBezTo>
                  <a:close/>
                  <a:moveTo>
                    <a:pt x="35" y="214"/>
                  </a:moveTo>
                  <a:cubicBezTo>
                    <a:pt x="38" y="221"/>
                    <a:pt x="43" y="227"/>
                    <a:pt x="47" y="232"/>
                  </a:cubicBezTo>
                  <a:cubicBezTo>
                    <a:pt x="93" y="288"/>
                    <a:pt x="175" y="295"/>
                    <a:pt x="231" y="250"/>
                  </a:cubicBezTo>
                  <a:cubicBezTo>
                    <a:pt x="280" y="209"/>
                    <a:pt x="292" y="139"/>
                    <a:pt x="260" y="84"/>
                  </a:cubicBezTo>
                  <a:cubicBezTo>
                    <a:pt x="257" y="78"/>
                    <a:pt x="253" y="72"/>
                    <a:pt x="248" y="66"/>
                  </a:cubicBezTo>
                  <a:cubicBezTo>
                    <a:pt x="202" y="11"/>
                    <a:pt x="120" y="3"/>
                    <a:pt x="65" y="49"/>
                  </a:cubicBezTo>
                  <a:cubicBezTo>
                    <a:pt x="16" y="90"/>
                    <a:pt x="3" y="159"/>
                    <a:pt x="35" y="214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037A6D7-5377-CA4C-A5DB-21F0ED265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8805" y="2489732"/>
              <a:ext cx="594823" cy="596785"/>
            </a:xfrm>
            <a:custGeom>
              <a:avLst/>
              <a:gdLst>
                <a:gd name="T0" fmla="*/ 59 w 271"/>
                <a:gd name="T1" fmla="*/ 42 h 271"/>
                <a:gd name="T2" fmla="*/ 229 w 271"/>
                <a:gd name="T3" fmla="*/ 58 h 271"/>
                <a:gd name="T4" fmla="*/ 213 w 271"/>
                <a:gd name="T5" fmla="*/ 228 h 271"/>
                <a:gd name="T6" fmla="*/ 43 w 271"/>
                <a:gd name="T7" fmla="*/ 212 h 271"/>
                <a:gd name="T8" fmla="*/ 59 w 271"/>
                <a:gd name="T9" fmla="*/ 42 h 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1"/>
                <a:gd name="T16" fmla="*/ 0 h 271"/>
                <a:gd name="T17" fmla="*/ 271 w 271"/>
                <a:gd name="T18" fmla="*/ 271 h 2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EC54013E-5060-3144-AD5C-C59E5A03F08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26896" y="3502696"/>
              <a:ext cx="628195" cy="634085"/>
            </a:xfrm>
            <a:custGeom>
              <a:avLst/>
              <a:gdLst>
                <a:gd name="T0" fmla="*/ 189 w 286"/>
                <a:gd name="T1" fmla="*/ 19 h 289"/>
                <a:gd name="T2" fmla="*/ 274 w 286"/>
                <a:gd name="T3" fmla="*/ 168 h 289"/>
                <a:gd name="T4" fmla="*/ 119 w 286"/>
                <a:gd name="T5" fmla="*/ 275 h 289"/>
                <a:gd name="T6" fmla="*/ 97 w 286"/>
                <a:gd name="T7" fmla="*/ 270 h 289"/>
                <a:gd name="T8" fmla="*/ 12 w 286"/>
                <a:gd name="T9" fmla="*/ 121 h 289"/>
                <a:gd name="T10" fmla="*/ 167 w 286"/>
                <a:gd name="T11" fmla="*/ 14 h 289"/>
                <a:gd name="T12" fmla="*/ 189 w 286"/>
                <a:gd name="T13" fmla="*/ 19 h 289"/>
                <a:gd name="T14" fmla="*/ 98 w 286"/>
                <a:gd name="T15" fmla="*/ 267 h 289"/>
                <a:gd name="T16" fmla="*/ 120 w 286"/>
                <a:gd name="T17" fmla="*/ 273 h 289"/>
                <a:gd name="T18" fmla="*/ 271 w 286"/>
                <a:gd name="T19" fmla="*/ 168 h 289"/>
                <a:gd name="T20" fmla="*/ 188 w 286"/>
                <a:gd name="T21" fmla="*/ 22 h 289"/>
                <a:gd name="T22" fmla="*/ 166 w 286"/>
                <a:gd name="T23" fmla="*/ 16 h 289"/>
                <a:gd name="T24" fmla="*/ 15 w 286"/>
                <a:gd name="T25" fmla="*/ 121 h 289"/>
                <a:gd name="T26" fmla="*/ 98 w 286"/>
                <a:gd name="T27" fmla="*/ 267 h 28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6"/>
                <a:gd name="T43" fmla="*/ 0 h 289"/>
                <a:gd name="T44" fmla="*/ 286 w 286"/>
                <a:gd name="T45" fmla="*/ 289 h 28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6" h="289">
                  <a:moveTo>
                    <a:pt x="189" y="19"/>
                  </a:moveTo>
                  <a:cubicBezTo>
                    <a:pt x="250" y="42"/>
                    <a:pt x="286" y="104"/>
                    <a:pt x="274" y="168"/>
                  </a:cubicBezTo>
                  <a:cubicBezTo>
                    <a:pt x="261" y="241"/>
                    <a:pt x="191" y="289"/>
                    <a:pt x="119" y="275"/>
                  </a:cubicBezTo>
                  <a:cubicBezTo>
                    <a:pt x="112" y="274"/>
                    <a:pt x="104" y="272"/>
                    <a:pt x="97" y="270"/>
                  </a:cubicBezTo>
                  <a:cubicBezTo>
                    <a:pt x="36" y="247"/>
                    <a:pt x="0" y="185"/>
                    <a:pt x="12" y="121"/>
                  </a:cubicBezTo>
                  <a:cubicBezTo>
                    <a:pt x="25" y="48"/>
                    <a:pt x="95" y="0"/>
                    <a:pt x="167" y="14"/>
                  </a:cubicBezTo>
                  <a:cubicBezTo>
                    <a:pt x="174" y="15"/>
                    <a:pt x="182" y="17"/>
                    <a:pt x="189" y="19"/>
                  </a:cubicBezTo>
                  <a:close/>
                  <a:moveTo>
                    <a:pt x="98" y="267"/>
                  </a:moveTo>
                  <a:cubicBezTo>
                    <a:pt x="105" y="269"/>
                    <a:pt x="112" y="271"/>
                    <a:pt x="120" y="273"/>
                  </a:cubicBezTo>
                  <a:cubicBezTo>
                    <a:pt x="190" y="285"/>
                    <a:pt x="258" y="239"/>
                    <a:pt x="271" y="168"/>
                  </a:cubicBezTo>
                  <a:cubicBezTo>
                    <a:pt x="283" y="105"/>
                    <a:pt x="248" y="44"/>
                    <a:pt x="188" y="22"/>
                  </a:cubicBezTo>
                  <a:cubicBezTo>
                    <a:pt x="181" y="20"/>
                    <a:pt x="174" y="18"/>
                    <a:pt x="166" y="16"/>
                  </a:cubicBezTo>
                  <a:cubicBezTo>
                    <a:pt x="96" y="4"/>
                    <a:pt x="28" y="50"/>
                    <a:pt x="15" y="121"/>
                  </a:cubicBezTo>
                  <a:cubicBezTo>
                    <a:pt x="4" y="184"/>
                    <a:pt x="39" y="245"/>
                    <a:pt x="98" y="2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51EDEB00-A005-B148-A301-BC75F027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4379" y="3534106"/>
              <a:ext cx="573228" cy="571265"/>
            </a:xfrm>
            <a:custGeom>
              <a:avLst/>
              <a:gdLst>
                <a:gd name="T0" fmla="*/ 12 w 262"/>
                <a:gd name="T1" fmla="*/ 109 h 261"/>
                <a:gd name="T2" fmla="*/ 153 w 262"/>
                <a:gd name="T3" fmla="*/ 12 h 261"/>
                <a:gd name="T4" fmla="*/ 250 w 262"/>
                <a:gd name="T5" fmla="*/ 152 h 261"/>
                <a:gd name="T6" fmla="*/ 109 w 262"/>
                <a:gd name="T7" fmla="*/ 249 h 261"/>
                <a:gd name="T8" fmla="*/ 12 w 262"/>
                <a:gd name="T9" fmla="*/ 109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261"/>
                <a:gd name="T17" fmla="*/ 262 w 262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261">
                  <a:moveTo>
                    <a:pt x="12" y="109"/>
                  </a:moveTo>
                  <a:cubicBezTo>
                    <a:pt x="24" y="43"/>
                    <a:pt x="87" y="0"/>
                    <a:pt x="153" y="12"/>
                  </a:cubicBezTo>
                  <a:cubicBezTo>
                    <a:pt x="218" y="24"/>
                    <a:pt x="262" y="87"/>
                    <a:pt x="250" y="152"/>
                  </a:cubicBezTo>
                  <a:cubicBezTo>
                    <a:pt x="238" y="218"/>
                    <a:pt x="175" y="261"/>
                    <a:pt x="109" y="249"/>
                  </a:cubicBezTo>
                  <a:cubicBezTo>
                    <a:pt x="44" y="237"/>
                    <a:pt x="0" y="174"/>
                    <a:pt x="12" y="10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22E9AB9A-5DD7-D14F-A31E-2B76D0C4420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03036" y="4097519"/>
              <a:ext cx="667457" cy="645862"/>
            </a:xfrm>
            <a:custGeom>
              <a:avLst/>
              <a:gdLst>
                <a:gd name="T0" fmla="*/ 107 w 304"/>
                <a:gd name="T1" fmla="*/ 22 h 295"/>
                <a:gd name="T2" fmla="*/ 268 w 304"/>
                <a:gd name="T3" fmla="*/ 81 h 295"/>
                <a:gd name="T4" fmla="*/ 218 w 304"/>
                <a:gd name="T5" fmla="*/ 263 h 295"/>
                <a:gd name="T6" fmla="*/ 198 w 304"/>
                <a:gd name="T7" fmla="*/ 272 h 295"/>
                <a:gd name="T8" fmla="*/ 37 w 304"/>
                <a:gd name="T9" fmla="*/ 213 h 295"/>
                <a:gd name="T10" fmla="*/ 86 w 304"/>
                <a:gd name="T11" fmla="*/ 32 h 295"/>
                <a:gd name="T12" fmla="*/ 107 w 304"/>
                <a:gd name="T13" fmla="*/ 22 h 295"/>
                <a:gd name="T14" fmla="*/ 197 w 304"/>
                <a:gd name="T15" fmla="*/ 270 h 295"/>
                <a:gd name="T16" fmla="*/ 217 w 304"/>
                <a:gd name="T17" fmla="*/ 260 h 295"/>
                <a:gd name="T18" fmla="*/ 265 w 304"/>
                <a:gd name="T19" fmla="*/ 83 h 295"/>
                <a:gd name="T20" fmla="*/ 108 w 304"/>
                <a:gd name="T21" fmla="*/ 25 h 295"/>
                <a:gd name="T22" fmla="*/ 88 w 304"/>
                <a:gd name="T23" fmla="*/ 34 h 295"/>
                <a:gd name="T24" fmla="*/ 39 w 304"/>
                <a:gd name="T25" fmla="*/ 212 h 295"/>
                <a:gd name="T26" fmla="*/ 197 w 304"/>
                <a:gd name="T27" fmla="*/ 270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4"/>
                <a:gd name="T43" fmla="*/ 0 h 295"/>
                <a:gd name="T44" fmla="*/ 304 w 304"/>
                <a:gd name="T45" fmla="*/ 295 h 29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4" h="295">
                  <a:moveTo>
                    <a:pt x="107" y="22"/>
                  </a:moveTo>
                  <a:cubicBezTo>
                    <a:pt x="168" y="0"/>
                    <a:pt x="236" y="25"/>
                    <a:pt x="268" y="81"/>
                  </a:cubicBezTo>
                  <a:cubicBezTo>
                    <a:pt x="304" y="145"/>
                    <a:pt x="282" y="227"/>
                    <a:pt x="218" y="263"/>
                  </a:cubicBezTo>
                  <a:cubicBezTo>
                    <a:pt x="212" y="267"/>
                    <a:pt x="205" y="270"/>
                    <a:pt x="198" y="272"/>
                  </a:cubicBezTo>
                  <a:cubicBezTo>
                    <a:pt x="137" y="295"/>
                    <a:pt x="69" y="270"/>
                    <a:pt x="37" y="213"/>
                  </a:cubicBezTo>
                  <a:cubicBezTo>
                    <a:pt x="0" y="149"/>
                    <a:pt x="23" y="68"/>
                    <a:pt x="86" y="32"/>
                  </a:cubicBezTo>
                  <a:cubicBezTo>
                    <a:pt x="93" y="28"/>
                    <a:pt x="100" y="25"/>
                    <a:pt x="107" y="22"/>
                  </a:cubicBezTo>
                  <a:close/>
                  <a:moveTo>
                    <a:pt x="197" y="270"/>
                  </a:moveTo>
                  <a:cubicBezTo>
                    <a:pt x="204" y="267"/>
                    <a:pt x="210" y="264"/>
                    <a:pt x="217" y="260"/>
                  </a:cubicBezTo>
                  <a:cubicBezTo>
                    <a:pt x="279" y="225"/>
                    <a:pt x="301" y="145"/>
                    <a:pt x="265" y="83"/>
                  </a:cubicBezTo>
                  <a:cubicBezTo>
                    <a:pt x="234" y="28"/>
                    <a:pt x="168" y="3"/>
                    <a:pt x="108" y="25"/>
                  </a:cubicBezTo>
                  <a:cubicBezTo>
                    <a:pt x="101" y="27"/>
                    <a:pt x="94" y="30"/>
                    <a:pt x="88" y="34"/>
                  </a:cubicBezTo>
                  <a:cubicBezTo>
                    <a:pt x="25" y="70"/>
                    <a:pt x="4" y="149"/>
                    <a:pt x="39" y="212"/>
                  </a:cubicBezTo>
                  <a:cubicBezTo>
                    <a:pt x="71" y="267"/>
                    <a:pt x="137" y="291"/>
                    <a:pt x="197" y="2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BC15CC23-0796-4A41-B400-984BD733E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445" y="4117150"/>
              <a:ext cx="604638" cy="606600"/>
            </a:xfrm>
            <a:custGeom>
              <a:avLst/>
              <a:gdLst>
                <a:gd name="T0" fmla="*/ 33 w 276"/>
                <a:gd name="T1" fmla="*/ 198 h 276"/>
                <a:gd name="T2" fmla="*/ 79 w 276"/>
                <a:gd name="T3" fmla="*/ 33 h 276"/>
                <a:gd name="T4" fmla="*/ 243 w 276"/>
                <a:gd name="T5" fmla="*/ 79 h 276"/>
                <a:gd name="T6" fmla="*/ 198 w 276"/>
                <a:gd name="T7" fmla="*/ 243 h 276"/>
                <a:gd name="T8" fmla="*/ 33 w 276"/>
                <a:gd name="T9" fmla="*/ 198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276"/>
                <a:gd name="T17" fmla="*/ 276 w 276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276">
                  <a:moveTo>
                    <a:pt x="33" y="198"/>
                  </a:moveTo>
                  <a:cubicBezTo>
                    <a:pt x="0" y="140"/>
                    <a:pt x="21" y="66"/>
                    <a:pt x="79" y="33"/>
                  </a:cubicBezTo>
                  <a:cubicBezTo>
                    <a:pt x="137" y="0"/>
                    <a:pt x="210" y="21"/>
                    <a:pt x="243" y="79"/>
                  </a:cubicBezTo>
                  <a:cubicBezTo>
                    <a:pt x="276" y="137"/>
                    <a:pt x="256" y="210"/>
                    <a:pt x="198" y="243"/>
                  </a:cubicBezTo>
                  <a:cubicBezTo>
                    <a:pt x="140" y="276"/>
                    <a:pt x="66" y="256"/>
                    <a:pt x="33" y="19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7C858FD3-2AD6-8140-9E7E-85A6BFF8627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974893" y="3985621"/>
              <a:ext cx="659605" cy="647826"/>
            </a:xfrm>
            <a:custGeom>
              <a:avLst/>
              <a:gdLst>
                <a:gd name="T0" fmla="*/ 35 w 301"/>
                <a:gd name="T1" fmla="*/ 81 h 295"/>
                <a:gd name="T2" fmla="*/ 197 w 301"/>
                <a:gd name="T3" fmla="*/ 23 h 295"/>
                <a:gd name="T4" fmla="*/ 275 w 301"/>
                <a:gd name="T5" fmla="*/ 194 h 295"/>
                <a:gd name="T6" fmla="*/ 266 w 301"/>
                <a:gd name="T7" fmla="*/ 214 h 295"/>
                <a:gd name="T8" fmla="*/ 104 w 301"/>
                <a:gd name="T9" fmla="*/ 272 h 295"/>
                <a:gd name="T10" fmla="*/ 26 w 301"/>
                <a:gd name="T11" fmla="*/ 101 h 295"/>
                <a:gd name="T12" fmla="*/ 35 w 301"/>
                <a:gd name="T13" fmla="*/ 81 h 295"/>
                <a:gd name="T14" fmla="*/ 263 w 301"/>
                <a:gd name="T15" fmla="*/ 213 h 295"/>
                <a:gd name="T16" fmla="*/ 273 w 301"/>
                <a:gd name="T17" fmla="*/ 193 h 295"/>
                <a:gd name="T18" fmla="*/ 196 w 301"/>
                <a:gd name="T19" fmla="*/ 26 h 295"/>
                <a:gd name="T20" fmla="*/ 38 w 301"/>
                <a:gd name="T21" fmla="*/ 82 h 295"/>
                <a:gd name="T22" fmla="*/ 29 w 301"/>
                <a:gd name="T23" fmla="*/ 102 h 295"/>
                <a:gd name="T24" fmla="*/ 105 w 301"/>
                <a:gd name="T25" fmla="*/ 270 h 295"/>
                <a:gd name="T26" fmla="*/ 263 w 301"/>
                <a:gd name="T27" fmla="*/ 213 h 29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1"/>
                <a:gd name="T43" fmla="*/ 0 h 295"/>
                <a:gd name="T44" fmla="*/ 301 w 301"/>
                <a:gd name="T45" fmla="*/ 295 h 29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1" h="295">
                  <a:moveTo>
                    <a:pt x="35" y="81"/>
                  </a:moveTo>
                  <a:cubicBezTo>
                    <a:pt x="68" y="25"/>
                    <a:pt x="136" y="0"/>
                    <a:pt x="197" y="23"/>
                  </a:cubicBezTo>
                  <a:cubicBezTo>
                    <a:pt x="266" y="48"/>
                    <a:pt x="301" y="125"/>
                    <a:pt x="275" y="194"/>
                  </a:cubicBezTo>
                  <a:cubicBezTo>
                    <a:pt x="273" y="201"/>
                    <a:pt x="270" y="208"/>
                    <a:pt x="266" y="214"/>
                  </a:cubicBezTo>
                  <a:cubicBezTo>
                    <a:pt x="233" y="271"/>
                    <a:pt x="165" y="295"/>
                    <a:pt x="104" y="272"/>
                  </a:cubicBezTo>
                  <a:cubicBezTo>
                    <a:pt x="36" y="247"/>
                    <a:pt x="0" y="170"/>
                    <a:pt x="26" y="101"/>
                  </a:cubicBezTo>
                  <a:cubicBezTo>
                    <a:pt x="29" y="94"/>
                    <a:pt x="32" y="87"/>
                    <a:pt x="35" y="81"/>
                  </a:cubicBezTo>
                  <a:close/>
                  <a:moveTo>
                    <a:pt x="263" y="213"/>
                  </a:moveTo>
                  <a:cubicBezTo>
                    <a:pt x="267" y="207"/>
                    <a:pt x="270" y="200"/>
                    <a:pt x="273" y="193"/>
                  </a:cubicBezTo>
                  <a:cubicBezTo>
                    <a:pt x="298" y="126"/>
                    <a:pt x="263" y="51"/>
                    <a:pt x="196" y="26"/>
                  </a:cubicBezTo>
                  <a:cubicBezTo>
                    <a:pt x="136" y="3"/>
                    <a:pt x="70" y="27"/>
                    <a:pt x="38" y="82"/>
                  </a:cubicBezTo>
                  <a:cubicBezTo>
                    <a:pt x="34" y="89"/>
                    <a:pt x="31" y="95"/>
                    <a:pt x="29" y="102"/>
                  </a:cubicBezTo>
                  <a:cubicBezTo>
                    <a:pt x="4" y="170"/>
                    <a:pt x="38" y="245"/>
                    <a:pt x="105" y="270"/>
                  </a:cubicBezTo>
                  <a:cubicBezTo>
                    <a:pt x="165" y="292"/>
                    <a:pt x="232" y="268"/>
                    <a:pt x="263" y="21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60F29D29-2824-0B49-A927-1E60E2B24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338" y="4009178"/>
              <a:ext cx="598749" cy="598749"/>
            </a:xfrm>
            <a:custGeom>
              <a:avLst/>
              <a:gdLst>
                <a:gd name="T0" fmla="*/ 95 w 273"/>
                <a:gd name="T1" fmla="*/ 250 h 273"/>
                <a:gd name="T2" fmla="*/ 23 w 273"/>
                <a:gd name="T3" fmla="*/ 95 h 273"/>
                <a:gd name="T4" fmla="*/ 179 w 273"/>
                <a:gd name="T5" fmla="*/ 23 h 273"/>
                <a:gd name="T6" fmla="*/ 250 w 273"/>
                <a:gd name="T7" fmla="*/ 179 h 273"/>
                <a:gd name="T8" fmla="*/ 95 w 273"/>
                <a:gd name="T9" fmla="*/ 25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"/>
                <a:gd name="T16" fmla="*/ 0 h 273"/>
                <a:gd name="T17" fmla="*/ 273 w 273"/>
                <a:gd name="T18" fmla="*/ 273 h 2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D55CF2D-F88B-BA43-A4B7-2545C4ADCCE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193982" y="3208230"/>
              <a:ext cx="626232" cy="659605"/>
            </a:xfrm>
            <a:custGeom>
              <a:avLst/>
              <a:gdLst>
                <a:gd name="T0" fmla="*/ 12 w 285"/>
                <a:gd name="T1" fmla="*/ 173 h 300"/>
                <a:gd name="T2" fmla="*/ 98 w 285"/>
                <a:gd name="T3" fmla="*/ 25 h 300"/>
                <a:gd name="T4" fmla="*/ 268 w 285"/>
                <a:gd name="T5" fmla="*/ 105 h 300"/>
                <a:gd name="T6" fmla="*/ 274 w 285"/>
                <a:gd name="T7" fmla="*/ 127 h 300"/>
                <a:gd name="T8" fmla="*/ 187 w 285"/>
                <a:gd name="T9" fmla="*/ 275 h 300"/>
                <a:gd name="T10" fmla="*/ 17 w 285"/>
                <a:gd name="T11" fmla="*/ 195 h 300"/>
                <a:gd name="T12" fmla="*/ 12 w 285"/>
                <a:gd name="T13" fmla="*/ 173 h 300"/>
                <a:gd name="T14" fmla="*/ 271 w 285"/>
                <a:gd name="T15" fmla="*/ 128 h 300"/>
                <a:gd name="T16" fmla="*/ 265 w 285"/>
                <a:gd name="T17" fmla="*/ 106 h 300"/>
                <a:gd name="T18" fmla="*/ 99 w 285"/>
                <a:gd name="T19" fmla="*/ 27 h 300"/>
                <a:gd name="T20" fmla="*/ 14 w 285"/>
                <a:gd name="T21" fmla="*/ 173 h 300"/>
                <a:gd name="T22" fmla="*/ 20 w 285"/>
                <a:gd name="T23" fmla="*/ 194 h 300"/>
                <a:gd name="T24" fmla="*/ 186 w 285"/>
                <a:gd name="T25" fmla="*/ 273 h 300"/>
                <a:gd name="T26" fmla="*/ 271 w 285"/>
                <a:gd name="T27" fmla="*/ 128 h 3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5"/>
                <a:gd name="T43" fmla="*/ 0 h 300"/>
                <a:gd name="T44" fmla="*/ 285 w 285"/>
                <a:gd name="T45" fmla="*/ 300 h 3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5" h="300">
                  <a:moveTo>
                    <a:pt x="12" y="173"/>
                  </a:moveTo>
                  <a:cubicBezTo>
                    <a:pt x="0" y="109"/>
                    <a:pt x="37" y="47"/>
                    <a:pt x="98" y="25"/>
                  </a:cubicBezTo>
                  <a:cubicBezTo>
                    <a:pt x="167" y="0"/>
                    <a:pt x="243" y="36"/>
                    <a:pt x="268" y="105"/>
                  </a:cubicBezTo>
                  <a:cubicBezTo>
                    <a:pt x="271" y="112"/>
                    <a:pt x="273" y="120"/>
                    <a:pt x="274" y="127"/>
                  </a:cubicBezTo>
                  <a:cubicBezTo>
                    <a:pt x="285" y="191"/>
                    <a:pt x="249" y="254"/>
                    <a:pt x="187" y="275"/>
                  </a:cubicBezTo>
                  <a:cubicBezTo>
                    <a:pt x="118" y="300"/>
                    <a:pt x="42" y="264"/>
                    <a:pt x="17" y="195"/>
                  </a:cubicBezTo>
                  <a:cubicBezTo>
                    <a:pt x="15" y="188"/>
                    <a:pt x="13" y="180"/>
                    <a:pt x="12" y="173"/>
                  </a:cubicBezTo>
                  <a:close/>
                  <a:moveTo>
                    <a:pt x="271" y="128"/>
                  </a:moveTo>
                  <a:cubicBezTo>
                    <a:pt x="270" y="120"/>
                    <a:pt x="268" y="113"/>
                    <a:pt x="265" y="106"/>
                  </a:cubicBezTo>
                  <a:cubicBezTo>
                    <a:pt x="241" y="39"/>
                    <a:pt x="167" y="3"/>
                    <a:pt x="99" y="27"/>
                  </a:cubicBezTo>
                  <a:cubicBezTo>
                    <a:pt x="39" y="49"/>
                    <a:pt x="3" y="110"/>
                    <a:pt x="14" y="173"/>
                  </a:cubicBezTo>
                  <a:cubicBezTo>
                    <a:pt x="16" y="180"/>
                    <a:pt x="18" y="187"/>
                    <a:pt x="20" y="194"/>
                  </a:cubicBezTo>
                  <a:cubicBezTo>
                    <a:pt x="44" y="261"/>
                    <a:pt x="119" y="297"/>
                    <a:pt x="186" y="273"/>
                  </a:cubicBezTo>
                  <a:cubicBezTo>
                    <a:pt x="246" y="251"/>
                    <a:pt x="282" y="190"/>
                    <a:pt x="271" y="128"/>
                  </a:cubicBez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DBAF45F0-142B-1140-B969-829B7A155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688" y="3239640"/>
              <a:ext cx="596785" cy="594823"/>
            </a:xfrm>
            <a:custGeom>
              <a:avLst/>
              <a:gdLst>
                <a:gd name="T0" fmla="*/ 176 w 272"/>
                <a:gd name="T1" fmla="*/ 250 h 272"/>
                <a:gd name="T2" fmla="*/ 22 w 272"/>
                <a:gd name="T3" fmla="*/ 177 h 272"/>
                <a:gd name="T4" fmla="*/ 95 w 272"/>
                <a:gd name="T5" fmla="*/ 22 h 272"/>
                <a:gd name="T6" fmla="*/ 249 w 272"/>
                <a:gd name="T7" fmla="*/ 96 h 272"/>
                <a:gd name="T8" fmla="*/ 176 w 272"/>
                <a:gd name="T9" fmla="*/ 25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72"/>
                <a:gd name="T17" fmla="*/ 272 w 272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72">
                  <a:moveTo>
                    <a:pt x="176" y="250"/>
                  </a:moveTo>
                  <a:cubicBezTo>
                    <a:pt x="113" y="272"/>
                    <a:pt x="44" y="239"/>
                    <a:pt x="22" y="177"/>
                  </a:cubicBezTo>
                  <a:cubicBezTo>
                    <a:pt x="0" y="114"/>
                    <a:pt x="32" y="45"/>
                    <a:pt x="95" y="22"/>
                  </a:cubicBezTo>
                  <a:cubicBezTo>
                    <a:pt x="158" y="0"/>
                    <a:pt x="227" y="33"/>
                    <a:pt x="249" y="96"/>
                  </a:cubicBezTo>
                  <a:cubicBezTo>
                    <a:pt x="272" y="158"/>
                    <a:pt x="239" y="227"/>
                    <a:pt x="176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EB7B8F3-D0EF-FC4B-9DA3-9B7438DC2440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280360" y="2132446"/>
              <a:ext cx="649790" cy="667457"/>
            </a:xfrm>
            <a:custGeom>
              <a:avLst/>
              <a:gdLst>
                <a:gd name="T0" fmla="*/ 63 w 296"/>
                <a:gd name="T1" fmla="*/ 254 h 304"/>
                <a:gd name="T2" fmla="*/ 33 w 296"/>
                <a:gd name="T3" fmla="*/ 85 h 304"/>
                <a:gd name="T4" fmla="*/ 216 w 296"/>
                <a:gd name="T5" fmla="*/ 37 h 304"/>
                <a:gd name="T6" fmla="*/ 234 w 296"/>
                <a:gd name="T7" fmla="*/ 50 h 304"/>
                <a:gd name="T8" fmla="*/ 263 w 296"/>
                <a:gd name="T9" fmla="*/ 220 h 304"/>
                <a:gd name="T10" fmla="*/ 81 w 296"/>
                <a:gd name="T11" fmla="*/ 267 h 304"/>
                <a:gd name="T12" fmla="*/ 63 w 296"/>
                <a:gd name="T13" fmla="*/ 254 h 304"/>
                <a:gd name="T14" fmla="*/ 232 w 296"/>
                <a:gd name="T15" fmla="*/ 53 h 304"/>
                <a:gd name="T16" fmla="*/ 214 w 296"/>
                <a:gd name="T17" fmla="*/ 40 h 304"/>
                <a:gd name="T18" fmla="*/ 36 w 296"/>
                <a:gd name="T19" fmla="*/ 86 h 304"/>
                <a:gd name="T20" fmla="*/ 64 w 296"/>
                <a:gd name="T21" fmla="*/ 252 h 304"/>
                <a:gd name="T22" fmla="*/ 82 w 296"/>
                <a:gd name="T23" fmla="*/ 265 h 304"/>
                <a:gd name="T24" fmla="*/ 261 w 296"/>
                <a:gd name="T25" fmla="*/ 218 h 304"/>
                <a:gd name="T26" fmla="*/ 232 w 296"/>
                <a:gd name="T27" fmla="*/ 53 h 3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96"/>
                <a:gd name="T43" fmla="*/ 0 h 304"/>
                <a:gd name="T44" fmla="*/ 296 w 296"/>
                <a:gd name="T45" fmla="*/ 304 h 3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96" h="304">
                  <a:moveTo>
                    <a:pt x="63" y="254"/>
                  </a:moveTo>
                  <a:cubicBezTo>
                    <a:pt x="13" y="212"/>
                    <a:pt x="0" y="141"/>
                    <a:pt x="33" y="85"/>
                  </a:cubicBezTo>
                  <a:cubicBezTo>
                    <a:pt x="70" y="22"/>
                    <a:pt x="152" y="0"/>
                    <a:pt x="216" y="37"/>
                  </a:cubicBezTo>
                  <a:cubicBezTo>
                    <a:pt x="222" y="41"/>
                    <a:pt x="228" y="46"/>
                    <a:pt x="234" y="50"/>
                  </a:cubicBezTo>
                  <a:cubicBezTo>
                    <a:pt x="284" y="92"/>
                    <a:pt x="296" y="163"/>
                    <a:pt x="263" y="220"/>
                  </a:cubicBezTo>
                  <a:cubicBezTo>
                    <a:pt x="226" y="283"/>
                    <a:pt x="144" y="304"/>
                    <a:pt x="81" y="267"/>
                  </a:cubicBezTo>
                  <a:cubicBezTo>
                    <a:pt x="74" y="263"/>
                    <a:pt x="68" y="259"/>
                    <a:pt x="63" y="254"/>
                  </a:cubicBezTo>
                  <a:close/>
                  <a:moveTo>
                    <a:pt x="232" y="53"/>
                  </a:moveTo>
                  <a:cubicBezTo>
                    <a:pt x="226" y="48"/>
                    <a:pt x="220" y="44"/>
                    <a:pt x="214" y="40"/>
                  </a:cubicBezTo>
                  <a:cubicBezTo>
                    <a:pt x="152" y="4"/>
                    <a:pt x="72" y="25"/>
                    <a:pt x="36" y="86"/>
                  </a:cubicBezTo>
                  <a:cubicBezTo>
                    <a:pt x="4" y="141"/>
                    <a:pt x="16" y="211"/>
                    <a:pt x="64" y="252"/>
                  </a:cubicBezTo>
                  <a:cubicBezTo>
                    <a:pt x="70" y="257"/>
                    <a:pt x="76" y="261"/>
                    <a:pt x="82" y="265"/>
                  </a:cubicBezTo>
                  <a:cubicBezTo>
                    <a:pt x="144" y="301"/>
                    <a:pt x="224" y="280"/>
                    <a:pt x="261" y="218"/>
                  </a:cubicBezTo>
                  <a:cubicBezTo>
                    <a:pt x="293" y="163"/>
                    <a:pt x="281" y="94"/>
                    <a:pt x="232" y="5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EFB1D88D-2C49-F242-8AE2-66D89C3BA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1955" y="2163856"/>
              <a:ext cx="604638" cy="604637"/>
            </a:xfrm>
            <a:custGeom>
              <a:avLst/>
              <a:gdLst>
                <a:gd name="T0" fmla="*/ 242 w 276"/>
                <a:gd name="T1" fmla="*/ 199 h 276"/>
                <a:gd name="T2" fmla="*/ 77 w 276"/>
                <a:gd name="T3" fmla="*/ 242 h 276"/>
                <a:gd name="T4" fmla="*/ 34 w 276"/>
                <a:gd name="T5" fmla="*/ 77 h 276"/>
                <a:gd name="T6" fmla="*/ 199 w 276"/>
                <a:gd name="T7" fmla="*/ 34 h 276"/>
                <a:gd name="T8" fmla="*/ 242 w 276"/>
                <a:gd name="T9" fmla="*/ 199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276"/>
                <a:gd name="T17" fmla="*/ 276 w 276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276">
                  <a:moveTo>
                    <a:pt x="242" y="199"/>
                  </a:moveTo>
                  <a:cubicBezTo>
                    <a:pt x="209" y="257"/>
                    <a:pt x="135" y="276"/>
                    <a:pt x="77" y="242"/>
                  </a:cubicBezTo>
                  <a:cubicBezTo>
                    <a:pt x="20" y="209"/>
                    <a:pt x="0" y="135"/>
                    <a:pt x="34" y="77"/>
                  </a:cubicBezTo>
                  <a:cubicBezTo>
                    <a:pt x="68" y="20"/>
                    <a:pt x="142" y="0"/>
                    <a:pt x="199" y="34"/>
                  </a:cubicBezTo>
                  <a:cubicBezTo>
                    <a:pt x="257" y="68"/>
                    <a:pt x="276" y="142"/>
                    <a:pt x="242" y="19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88A2A3-36EB-8149-8D5C-5E82D244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681" y="1890985"/>
              <a:ext cx="983517" cy="1011000"/>
            </a:xfrm>
            <a:custGeom>
              <a:avLst/>
              <a:gdLst>
                <a:gd name="T0" fmla="*/ 5 w 491"/>
                <a:gd name="T1" fmla="*/ 723 h 723"/>
                <a:gd name="T2" fmla="*/ 0 w 491"/>
                <a:gd name="T3" fmla="*/ 719 h 723"/>
                <a:gd name="T4" fmla="*/ 486 w 491"/>
                <a:gd name="T5" fmla="*/ 0 h 723"/>
                <a:gd name="T6" fmla="*/ 491 w 491"/>
                <a:gd name="T7" fmla="*/ 3 h 723"/>
                <a:gd name="T8" fmla="*/ 5 w 491"/>
                <a:gd name="T9" fmla="*/ 723 h 7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"/>
                <a:gd name="T16" fmla="*/ 0 h 723"/>
                <a:gd name="T17" fmla="*/ 491 w 491"/>
                <a:gd name="T18" fmla="*/ 723 h 7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" h="723">
                  <a:moveTo>
                    <a:pt x="5" y="723"/>
                  </a:moveTo>
                  <a:lnTo>
                    <a:pt x="0" y="719"/>
                  </a:lnTo>
                  <a:lnTo>
                    <a:pt x="486" y="0"/>
                  </a:lnTo>
                  <a:lnTo>
                    <a:pt x="491" y="3"/>
                  </a:lnTo>
                  <a:lnTo>
                    <a:pt x="5" y="723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0" name="Oval 24">
              <a:extLst>
                <a:ext uri="{FF2B5EF4-FFF2-40B4-BE49-F238E27FC236}">
                  <a16:creationId xmlns:a16="http://schemas.microsoft.com/office/drawing/2014/main" id="{5DBAB97C-2D09-734A-839C-6D23E3153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3456" y="1877242"/>
              <a:ext cx="27484" cy="294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3D0C76F9-C14E-2B43-B325-590F34272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078" y="1677005"/>
              <a:ext cx="135455" cy="1221054"/>
            </a:xfrm>
            <a:custGeom>
              <a:avLst/>
              <a:gdLst>
                <a:gd name="T0" fmla="*/ 90 w 95"/>
                <a:gd name="T1" fmla="*/ 864 h 864"/>
                <a:gd name="T2" fmla="*/ 0 w 95"/>
                <a:gd name="T3" fmla="*/ 0 h 864"/>
                <a:gd name="T4" fmla="*/ 5 w 95"/>
                <a:gd name="T5" fmla="*/ 0 h 864"/>
                <a:gd name="T6" fmla="*/ 95 w 95"/>
                <a:gd name="T7" fmla="*/ 864 h 864"/>
                <a:gd name="T8" fmla="*/ 90 w 95"/>
                <a:gd name="T9" fmla="*/ 864 h 8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864"/>
                <a:gd name="T17" fmla="*/ 95 w 95"/>
                <a:gd name="T18" fmla="*/ 864 h 8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864">
                  <a:moveTo>
                    <a:pt x="90" y="864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5" y="864"/>
                  </a:lnTo>
                  <a:lnTo>
                    <a:pt x="90" y="864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8D8D38C7-001D-484D-A753-655820A34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4299" y="1677005"/>
              <a:ext cx="33373" cy="31410"/>
            </a:xfrm>
            <a:custGeom>
              <a:avLst/>
              <a:gdLst>
                <a:gd name="T0" fmla="*/ 12 w 15"/>
                <a:gd name="T1" fmla="*/ 3 h 14"/>
                <a:gd name="T2" fmla="*/ 11 w 15"/>
                <a:gd name="T3" fmla="*/ 12 h 14"/>
                <a:gd name="T4" fmla="*/ 3 w 15"/>
                <a:gd name="T5" fmla="*/ 11 h 14"/>
                <a:gd name="T6" fmla="*/ 3 w 15"/>
                <a:gd name="T7" fmla="*/ 2 h 14"/>
                <a:gd name="T8" fmla="*/ 12 w 15"/>
                <a:gd name="T9" fmla="*/ 3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4"/>
                <a:gd name="T17" fmla="*/ 15 w 15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4">
                  <a:moveTo>
                    <a:pt x="12" y="3"/>
                  </a:moveTo>
                  <a:cubicBezTo>
                    <a:pt x="15" y="5"/>
                    <a:pt x="14" y="9"/>
                    <a:pt x="11" y="12"/>
                  </a:cubicBezTo>
                  <a:cubicBezTo>
                    <a:pt x="9" y="14"/>
                    <a:pt x="5" y="14"/>
                    <a:pt x="3" y="11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10" y="0"/>
                    <a:pt x="12" y="3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26EB848B-6AB6-D24D-821B-FD3CA8F8A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188" y="2057848"/>
              <a:ext cx="1152346" cy="844137"/>
            </a:xfrm>
            <a:custGeom>
              <a:avLst/>
              <a:gdLst>
                <a:gd name="T0" fmla="*/ 625 w 628"/>
                <a:gd name="T1" fmla="*/ 608 h 608"/>
                <a:gd name="T2" fmla="*/ 0 w 628"/>
                <a:gd name="T3" fmla="*/ 3 h 608"/>
                <a:gd name="T4" fmla="*/ 3 w 628"/>
                <a:gd name="T5" fmla="*/ 0 h 608"/>
                <a:gd name="T6" fmla="*/ 628 w 628"/>
                <a:gd name="T7" fmla="*/ 604 h 608"/>
                <a:gd name="T8" fmla="*/ 625 w 628"/>
                <a:gd name="T9" fmla="*/ 608 h 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8"/>
                <a:gd name="T16" fmla="*/ 0 h 608"/>
                <a:gd name="T17" fmla="*/ 628 w 628"/>
                <a:gd name="T18" fmla="*/ 608 h 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8" h="608">
                  <a:moveTo>
                    <a:pt x="625" y="608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628" y="604"/>
                  </a:lnTo>
                  <a:lnTo>
                    <a:pt x="625" y="608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4DE90FA1-10AE-794A-906F-801ED79E7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482" y="2038217"/>
              <a:ext cx="31410" cy="31410"/>
            </a:xfrm>
            <a:custGeom>
              <a:avLst/>
              <a:gdLst>
                <a:gd name="T0" fmla="*/ 8 w 14"/>
                <a:gd name="T1" fmla="*/ 1 h 14"/>
                <a:gd name="T2" fmla="*/ 13 w 14"/>
                <a:gd name="T3" fmla="*/ 8 h 14"/>
                <a:gd name="T4" fmla="*/ 6 w 14"/>
                <a:gd name="T5" fmla="*/ 13 h 14"/>
                <a:gd name="T6" fmla="*/ 1 w 14"/>
                <a:gd name="T7" fmla="*/ 6 h 14"/>
                <a:gd name="T8" fmla="*/ 8 w 14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4"/>
                <a:gd name="T17" fmla="*/ 14 w 1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4">
                  <a:moveTo>
                    <a:pt x="8" y="1"/>
                  </a:moveTo>
                  <a:cubicBezTo>
                    <a:pt x="12" y="2"/>
                    <a:pt x="14" y="5"/>
                    <a:pt x="13" y="8"/>
                  </a:cubicBezTo>
                  <a:cubicBezTo>
                    <a:pt x="13" y="12"/>
                    <a:pt x="10" y="14"/>
                    <a:pt x="6" y="13"/>
                  </a:cubicBezTo>
                  <a:cubicBezTo>
                    <a:pt x="3" y="13"/>
                    <a:pt x="0" y="10"/>
                    <a:pt x="1" y="6"/>
                  </a:cubicBezTo>
                  <a:cubicBezTo>
                    <a:pt x="2" y="3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8FB4995C-6DAC-1949-AF21-0A6B737F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263" y="2811682"/>
              <a:ext cx="1631344" cy="90303"/>
            </a:xfrm>
            <a:custGeom>
              <a:avLst/>
              <a:gdLst>
                <a:gd name="T0" fmla="*/ 865 w 866"/>
                <a:gd name="T1" fmla="*/ 66 h 66"/>
                <a:gd name="T2" fmla="*/ 0 w 866"/>
                <a:gd name="T3" fmla="*/ 5 h 66"/>
                <a:gd name="T4" fmla="*/ 0 w 866"/>
                <a:gd name="T5" fmla="*/ 0 h 66"/>
                <a:gd name="T6" fmla="*/ 866 w 866"/>
                <a:gd name="T7" fmla="*/ 61 h 66"/>
                <a:gd name="T8" fmla="*/ 865 w 866"/>
                <a:gd name="T9" fmla="*/ 66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"/>
                <a:gd name="T16" fmla="*/ 0 h 66"/>
                <a:gd name="T17" fmla="*/ 866 w 866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" h="66">
                  <a:moveTo>
                    <a:pt x="865" y="66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866" y="61"/>
                  </a:lnTo>
                  <a:lnTo>
                    <a:pt x="865" y="66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D78C4234-5C01-5147-9852-675A4E386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852" y="2795977"/>
              <a:ext cx="31410" cy="31410"/>
            </a:xfrm>
            <a:custGeom>
              <a:avLst/>
              <a:gdLst>
                <a:gd name="T0" fmla="*/ 4 w 14"/>
                <a:gd name="T1" fmla="*/ 2 h 15"/>
                <a:gd name="T2" fmla="*/ 12 w 14"/>
                <a:gd name="T3" fmla="*/ 4 h 15"/>
                <a:gd name="T4" fmla="*/ 10 w 14"/>
                <a:gd name="T5" fmla="*/ 13 h 15"/>
                <a:gd name="T6" fmla="*/ 1 w 14"/>
                <a:gd name="T7" fmla="*/ 11 h 15"/>
                <a:gd name="T8" fmla="*/ 4 w 14"/>
                <a:gd name="T9" fmla="*/ 2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5"/>
                <a:gd name="T17" fmla="*/ 14 w 14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5">
                  <a:moveTo>
                    <a:pt x="4" y="2"/>
                  </a:moveTo>
                  <a:cubicBezTo>
                    <a:pt x="7" y="0"/>
                    <a:pt x="11" y="1"/>
                    <a:pt x="12" y="4"/>
                  </a:cubicBezTo>
                  <a:cubicBezTo>
                    <a:pt x="14" y="7"/>
                    <a:pt x="13" y="11"/>
                    <a:pt x="10" y="13"/>
                  </a:cubicBezTo>
                  <a:cubicBezTo>
                    <a:pt x="7" y="15"/>
                    <a:pt x="3" y="14"/>
                    <a:pt x="1" y="11"/>
                  </a:cubicBezTo>
                  <a:cubicBezTo>
                    <a:pt x="0" y="8"/>
                    <a:pt x="1" y="4"/>
                    <a:pt x="4" y="2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FA50ABD7-0C48-9D4D-853E-57406B92B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7607" y="2896096"/>
              <a:ext cx="1490000" cy="714572"/>
            </a:xfrm>
            <a:custGeom>
              <a:avLst/>
              <a:gdLst>
                <a:gd name="T0" fmla="*/ 3 w 705"/>
                <a:gd name="T1" fmla="*/ 513 h 513"/>
                <a:gd name="T2" fmla="*/ 0 w 705"/>
                <a:gd name="T3" fmla="*/ 510 h 513"/>
                <a:gd name="T4" fmla="*/ 704 w 705"/>
                <a:gd name="T5" fmla="*/ 0 h 513"/>
                <a:gd name="T6" fmla="*/ 705 w 705"/>
                <a:gd name="T7" fmla="*/ 4 h 513"/>
                <a:gd name="T8" fmla="*/ 3 w 705"/>
                <a:gd name="T9" fmla="*/ 513 h 5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5"/>
                <a:gd name="T16" fmla="*/ 0 h 513"/>
                <a:gd name="T17" fmla="*/ 705 w 705"/>
                <a:gd name="T18" fmla="*/ 513 h 5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5" h="513">
                  <a:moveTo>
                    <a:pt x="3" y="513"/>
                  </a:moveTo>
                  <a:lnTo>
                    <a:pt x="0" y="510"/>
                  </a:lnTo>
                  <a:lnTo>
                    <a:pt x="704" y="0"/>
                  </a:lnTo>
                  <a:lnTo>
                    <a:pt x="705" y="4"/>
                  </a:lnTo>
                  <a:lnTo>
                    <a:pt x="3" y="513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FDC1935-0200-3C4A-B65D-F4DDE06CE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865" y="3592999"/>
              <a:ext cx="29446" cy="35336"/>
            </a:xfrm>
            <a:custGeom>
              <a:avLst/>
              <a:gdLst>
                <a:gd name="T0" fmla="*/ 1 w 14"/>
                <a:gd name="T1" fmla="*/ 5 h 15"/>
                <a:gd name="T2" fmla="*/ 9 w 14"/>
                <a:gd name="T3" fmla="*/ 1 h 15"/>
                <a:gd name="T4" fmla="*/ 13 w 14"/>
                <a:gd name="T5" fmla="*/ 10 h 15"/>
                <a:gd name="T6" fmla="*/ 5 w 14"/>
                <a:gd name="T7" fmla="*/ 13 h 15"/>
                <a:gd name="T8" fmla="*/ 1 w 14"/>
                <a:gd name="T9" fmla="*/ 5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5"/>
                <a:gd name="T17" fmla="*/ 14 w 14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5">
                  <a:moveTo>
                    <a:pt x="1" y="5"/>
                  </a:moveTo>
                  <a:cubicBezTo>
                    <a:pt x="2" y="2"/>
                    <a:pt x="6" y="0"/>
                    <a:pt x="9" y="1"/>
                  </a:cubicBezTo>
                  <a:cubicBezTo>
                    <a:pt x="12" y="3"/>
                    <a:pt x="14" y="6"/>
                    <a:pt x="13" y="10"/>
                  </a:cubicBezTo>
                  <a:cubicBezTo>
                    <a:pt x="11" y="13"/>
                    <a:pt x="8" y="15"/>
                    <a:pt x="5" y="13"/>
                  </a:cubicBezTo>
                  <a:cubicBezTo>
                    <a:pt x="1" y="12"/>
                    <a:pt x="0" y="9"/>
                    <a:pt x="1" y="5"/>
                  </a:cubicBez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895E1DB6-354C-2648-A438-91B2B4C72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289" y="2898059"/>
              <a:ext cx="306245" cy="1189644"/>
            </a:xfrm>
            <a:custGeom>
              <a:avLst/>
              <a:gdLst>
                <a:gd name="T0" fmla="*/ 4 w 216"/>
                <a:gd name="T1" fmla="*/ 842 h 842"/>
                <a:gd name="T2" fmla="*/ 0 w 216"/>
                <a:gd name="T3" fmla="*/ 842 h 842"/>
                <a:gd name="T4" fmla="*/ 211 w 216"/>
                <a:gd name="T5" fmla="*/ 0 h 842"/>
                <a:gd name="T6" fmla="*/ 216 w 216"/>
                <a:gd name="T7" fmla="*/ 0 h 842"/>
                <a:gd name="T8" fmla="*/ 4 w 216"/>
                <a:gd name="T9" fmla="*/ 842 h 8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842"/>
                <a:gd name="T17" fmla="*/ 216 w 216"/>
                <a:gd name="T18" fmla="*/ 842 h 8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842">
                  <a:moveTo>
                    <a:pt x="4" y="842"/>
                  </a:moveTo>
                  <a:lnTo>
                    <a:pt x="0" y="842"/>
                  </a:lnTo>
                  <a:lnTo>
                    <a:pt x="211" y="0"/>
                  </a:lnTo>
                  <a:lnTo>
                    <a:pt x="216" y="0"/>
                  </a:lnTo>
                  <a:lnTo>
                    <a:pt x="4" y="842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DBBC90C1-6A69-6C41-B7B4-9E070EF63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436" y="4060219"/>
              <a:ext cx="29446" cy="29447"/>
            </a:xfrm>
            <a:custGeom>
              <a:avLst/>
              <a:gdLst>
                <a:gd name="T0" fmla="*/ 1 w 14"/>
                <a:gd name="T1" fmla="*/ 10 h 14"/>
                <a:gd name="T2" fmla="*/ 5 w 14"/>
                <a:gd name="T3" fmla="*/ 1 h 14"/>
                <a:gd name="T4" fmla="*/ 13 w 14"/>
                <a:gd name="T5" fmla="*/ 5 h 14"/>
                <a:gd name="T6" fmla="*/ 9 w 14"/>
                <a:gd name="T7" fmla="*/ 13 h 14"/>
                <a:gd name="T8" fmla="*/ 1 w 14"/>
                <a:gd name="T9" fmla="*/ 1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4"/>
                <a:gd name="T17" fmla="*/ 14 w 1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4">
                  <a:moveTo>
                    <a:pt x="1" y="10"/>
                  </a:moveTo>
                  <a:cubicBezTo>
                    <a:pt x="0" y="6"/>
                    <a:pt x="2" y="3"/>
                    <a:pt x="5" y="1"/>
                  </a:cubicBezTo>
                  <a:cubicBezTo>
                    <a:pt x="8" y="0"/>
                    <a:pt x="12" y="2"/>
                    <a:pt x="13" y="5"/>
                  </a:cubicBezTo>
                  <a:cubicBezTo>
                    <a:pt x="14" y="9"/>
                    <a:pt x="12" y="12"/>
                    <a:pt x="9" y="13"/>
                  </a:cubicBezTo>
                  <a:cubicBezTo>
                    <a:pt x="6" y="14"/>
                    <a:pt x="2" y="13"/>
                    <a:pt x="1" y="10"/>
                  </a:cubicBez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3463B157-142F-F84D-A414-513D550E8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681" y="2896096"/>
              <a:ext cx="543781" cy="1105230"/>
            </a:xfrm>
            <a:custGeom>
              <a:avLst/>
              <a:gdLst>
                <a:gd name="T0" fmla="*/ 380 w 384"/>
                <a:gd name="T1" fmla="*/ 783 h 783"/>
                <a:gd name="T2" fmla="*/ 0 w 384"/>
                <a:gd name="T3" fmla="*/ 4 h 783"/>
                <a:gd name="T4" fmla="*/ 5 w 384"/>
                <a:gd name="T5" fmla="*/ 0 h 783"/>
                <a:gd name="T6" fmla="*/ 384 w 384"/>
                <a:gd name="T7" fmla="*/ 782 h 783"/>
                <a:gd name="T8" fmla="*/ 380 w 384"/>
                <a:gd name="T9" fmla="*/ 783 h 7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783"/>
                <a:gd name="T17" fmla="*/ 384 w 384"/>
                <a:gd name="T18" fmla="*/ 783 h 7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783">
                  <a:moveTo>
                    <a:pt x="380" y="783"/>
                  </a:moveTo>
                  <a:lnTo>
                    <a:pt x="0" y="4"/>
                  </a:lnTo>
                  <a:lnTo>
                    <a:pt x="5" y="0"/>
                  </a:lnTo>
                  <a:lnTo>
                    <a:pt x="384" y="782"/>
                  </a:lnTo>
                  <a:lnTo>
                    <a:pt x="380" y="783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2012C2CE-4FA0-4543-9BDF-A75C6F14E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978" y="3973842"/>
              <a:ext cx="35336" cy="31410"/>
            </a:xfrm>
            <a:custGeom>
              <a:avLst/>
              <a:gdLst>
                <a:gd name="T0" fmla="*/ 4 w 15"/>
                <a:gd name="T1" fmla="*/ 13 h 15"/>
                <a:gd name="T2" fmla="*/ 2 w 15"/>
                <a:gd name="T3" fmla="*/ 4 h 15"/>
                <a:gd name="T4" fmla="*/ 10 w 15"/>
                <a:gd name="T5" fmla="*/ 2 h 15"/>
                <a:gd name="T6" fmla="*/ 13 w 15"/>
                <a:gd name="T7" fmla="*/ 10 h 15"/>
                <a:gd name="T8" fmla="*/ 4 w 15"/>
                <a:gd name="T9" fmla="*/ 1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5"/>
                <a:gd name="T17" fmla="*/ 15 w 15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5">
                  <a:moveTo>
                    <a:pt x="4" y="13"/>
                  </a:moveTo>
                  <a:cubicBezTo>
                    <a:pt x="1" y="11"/>
                    <a:pt x="0" y="7"/>
                    <a:pt x="2" y="4"/>
                  </a:cubicBezTo>
                  <a:cubicBezTo>
                    <a:pt x="4" y="1"/>
                    <a:pt x="7" y="0"/>
                    <a:pt x="10" y="2"/>
                  </a:cubicBezTo>
                  <a:cubicBezTo>
                    <a:pt x="13" y="4"/>
                    <a:pt x="15" y="7"/>
                    <a:pt x="13" y="10"/>
                  </a:cubicBezTo>
                  <a:cubicBezTo>
                    <a:pt x="11" y="13"/>
                    <a:pt x="7" y="15"/>
                    <a:pt x="4" y="1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4A955687-C174-D14F-ACCA-6BD6E95ED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644" y="2896096"/>
              <a:ext cx="1556746" cy="496666"/>
            </a:xfrm>
            <a:custGeom>
              <a:avLst/>
              <a:gdLst>
                <a:gd name="T0" fmla="*/ 791 w 793"/>
                <a:gd name="T1" fmla="*/ 358 h 358"/>
                <a:gd name="T2" fmla="*/ 0 w 793"/>
                <a:gd name="T3" fmla="*/ 4 h 358"/>
                <a:gd name="T4" fmla="*/ 1 w 793"/>
                <a:gd name="T5" fmla="*/ 0 h 358"/>
                <a:gd name="T6" fmla="*/ 793 w 793"/>
                <a:gd name="T7" fmla="*/ 353 h 358"/>
                <a:gd name="T8" fmla="*/ 791 w 793"/>
                <a:gd name="T9" fmla="*/ 358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3"/>
                <a:gd name="T16" fmla="*/ 0 h 358"/>
                <a:gd name="T17" fmla="*/ 793 w 793"/>
                <a:gd name="T18" fmla="*/ 358 h 3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3" h="358">
                  <a:moveTo>
                    <a:pt x="791" y="358"/>
                  </a:moveTo>
                  <a:lnTo>
                    <a:pt x="0" y="4"/>
                  </a:lnTo>
                  <a:lnTo>
                    <a:pt x="1" y="0"/>
                  </a:lnTo>
                  <a:lnTo>
                    <a:pt x="793" y="353"/>
                  </a:lnTo>
                  <a:lnTo>
                    <a:pt x="791" y="358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894ED57C-6FDF-3E41-BEA5-99DD42082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6499" y="3379021"/>
              <a:ext cx="31410" cy="29446"/>
            </a:xfrm>
            <a:custGeom>
              <a:avLst/>
              <a:gdLst>
                <a:gd name="T0" fmla="*/ 8 w 13"/>
                <a:gd name="T1" fmla="*/ 13 h 13"/>
                <a:gd name="T2" fmla="*/ 0 w 13"/>
                <a:gd name="T3" fmla="*/ 8 h 13"/>
                <a:gd name="T4" fmla="*/ 5 w 13"/>
                <a:gd name="T5" fmla="*/ 0 h 13"/>
                <a:gd name="T6" fmla="*/ 13 w 13"/>
                <a:gd name="T7" fmla="*/ 5 h 13"/>
                <a:gd name="T8" fmla="*/ 8 w 13"/>
                <a:gd name="T9" fmla="*/ 1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3"/>
                <a:gd name="T17" fmla="*/ 13 w 13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3">
                  <a:moveTo>
                    <a:pt x="8" y="13"/>
                  </a:moveTo>
                  <a:cubicBezTo>
                    <a:pt x="4" y="13"/>
                    <a:pt x="1" y="11"/>
                    <a:pt x="0" y="8"/>
                  </a:cubicBezTo>
                  <a:cubicBezTo>
                    <a:pt x="0" y="4"/>
                    <a:pt x="2" y="1"/>
                    <a:pt x="5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9"/>
                    <a:pt x="11" y="12"/>
                    <a:pt x="8" y="13"/>
                  </a:cubicBezTo>
                  <a:close/>
                </a:path>
              </a:pathLst>
            </a:custGeom>
            <a:solidFill>
              <a:srgbClr val="C00000">
                <a:alpha val="30000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5" name="Freeform 39">
              <a:extLst>
                <a:ext uri="{FF2B5EF4-FFF2-40B4-BE49-F238E27FC236}">
                  <a16:creationId xmlns:a16="http://schemas.microsoft.com/office/drawing/2014/main" id="{1C332255-E7D4-3C44-8A53-4403EBCA0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644" y="2560404"/>
              <a:ext cx="1645085" cy="341581"/>
            </a:xfrm>
            <a:custGeom>
              <a:avLst/>
              <a:gdLst>
                <a:gd name="T0" fmla="*/ 1 w 835"/>
                <a:gd name="T1" fmla="*/ 243 h 243"/>
                <a:gd name="T2" fmla="*/ 0 w 835"/>
                <a:gd name="T3" fmla="*/ 239 h 243"/>
                <a:gd name="T4" fmla="*/ 833 w 835"/>
                <a:gd name="T5" fmla="*/ 0 h 243"/>
                <a:gd name="T6" fmla="*/ 835 w 835"/>
                <a:gd name="T7" fmla="*/ 5 h 243"/>
                <a:gd name="T8" fmla="*/ 1 w 835"/>
                <a:gd name="T9" fmla="*/ 243 h 2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5"/>
                <a:gd name="T16" fmla="*/ 0 h 243"/>
                <a:gd name="T17" fmla="*/ 835 w 835"/>
                <a:gd name="T18" fmla="*/ 243 h 2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5" h="243">
                  <a:moveTo>
                    <a:pt x="1" y="243"/>
                  </a:moveTo>
                  <a:lnTo>
                    <a:pt x="0" y="239"/>
                  </a:lnTo>
                  <a:lnTo>
                    <a:pt x="833" y="0"/>
                  </a:lnTo>
                  <a:lnTo>
                    <a:pt x="835" y="5"/>
                  </a:lnTo>
                  <a:lnTo>
                    <a:pt x="1" y="243"/>
                  </a:lnTo>
                  <a:close/>
                </a:path>
              </a:pathLst>
            </a:custGeom>
            <a:solidFill>
              <a:srgbClr val="C00000">
                <a:alpha val="10000"/>
              </a:srgbClr>
            </a:solidFill>
            <a:ln>
              <a:solidFill>
                <a:srgbClr val="C00000">
                  <a:alpha val="10000"/>
                </a:srgbClr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6" name="Freeform 40">
              <a:extLst>
                <a:ext uri="{FF2B5EF4-FFF2-40B4-BE49-F238E27FC236}">
                  <a16:creationId xmlns:a16="http://schemas.microsoft.com/office/drawing/2014/main" id="{49B16988-CF89-9A40-9A95-319276654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6987" y="2548626"/>
              <a:ext cx="29446" cy="31410"/>
            </a:xfrm>
            <a:custGeom>
              <a:avLst/>
              <a:gdLst>
                <a:gd name="T0" fmla="*/ 12 w 14"/>
                <a:gd name="T1" fmla="*/ 11 h 14"/>
                <a:gd name="T2" fmla="*/ 3 w 14"/>
                <a:gd name="T3" fmla="*/ 12 h 14"/>
                <a:gd name="T4" fmla="*/ 3 w 14"/>
                <a:gd name="T5" fmla="*/ 3 h 14"/>
                <a:gd name="T6" fmla="*/ 11 w 14"/>
                <a:gd name="T7" fmla="*/ 2 h 14"/>
                <a:gd name="T8" fmla="*/ 12 w 14"/>
                <a:gd name="T9" fmla="*/ 1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4"/>
                <a:gd name="T17" fmla="*/ 14 w 1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4">
                  <a:moveTo>
                    <a:pt x="12" y="11"/>
                  </a:moveTo>
                  <a:cubicBezTo>
                    <a:pt x="10" y="14"/>
                    <a:pt x="6" y="14"/>
                    <a:pt x="3" y="12"/>
                  </a:cubicBezTo>
                  <a:cubicBezTo>
                    <a:pt x="1" y="10"/>
                    <a:pt x="0" y="6"/>
                    <a:pt x="3" y="3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4" y="5"/>
                    <a:pt x="14" y="9"/>
                    <a:pt x="12" y="11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chemeClr val="accent2"/>
              </a:solidFill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1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2471B656-C32D-1349-AE3C-55A344DC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778" y="2638929"/>
              <a:ext cx="353360" cy="316061"/>
            </a:xfrm>
            <a:custGeom>
              <a:avLst/>
              <a:gdLst>
                <a:gd name="T0" fmla="*/ 80 w 161"/>
                <a:gd name="T1" fmla="*/ 31 h 144"/>
                <a:gd name="T2" fmla="*/ 40 w 161"/>
                <a:gd name="T3" fmla="*/ 1 h 144"/>
                <a:gd name="T4" fmla="*/ 3 w 161"/>
                <a:gd name="T5" fmla="*/ 50 h 144"/>
                <a:gd name="T6" fmla="*/ 79 w 161"/>
                <a:gd name="T7" fmla="*/ 144 h 144"/>
                <a:gd name="T8" fmla="*/ 158 w 161"/>
                <a:gd name="T9" fmla="*/ 51 h 144"/>
                <a:gd name="T10" fmla="*/ 121 w 161"/>
                <a:gd name="T11" fmla="*/ 2 h 144"/>
                <a:gd name="T12" fmla="*/ 80 w 161"/>
                <a:gd name="T13" fmla="*/ 31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1"/>
                <a:gd name="T22" fmla="*/ 0 h 144"/>
                <a:gd name="T23" fmla="*/ 161 w 161"/>
                <a:gd name="T24" fmla="*/ 144 h 1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FD1EDD6F-6DA8-FA4D-8FB2-E7F411A4683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109940" y="1625964"/>
              <a:ext cx="206126" cy="361212"/>
            </a:xfrm>
            <a:custGeom>
              <a:avLst/>
              <a:gdLst>
                <a:gd name="T0" fmla="*/ 83 w 94"/>
                <a:gd name="T1" fmla="*/ 0 h 165"/>
                <a:gd name="T2" fmla="*/ 10 w 94"/>
                <a:gd name="T3" fmla="*/ 0 h 165"/>
                <a:gd name="T4" fmla="*/ 0 w 94"/>
                <a:gd name="T5" fmla="*/ 11 h 165"/>
                <a:gd name="T6" fmla="*/ 0 w 94"/>
                <a:gd name="T7" fmla="*/ 154 h 165"/>
                <a:gd name="T8" fmla="*/ 10 w 94"/>
                <a:gd name="T9" fmla="*/ 165 h 165"/>
                <a:gd name="T10" fmla="*/ 83 w 94"/>
                <a:gd name="T11" fmla="*/ 165 h 165"/>
                <a:gd name="T12" fmla="*/ 94 w 94"/>
                <a:gd name="T13" fmla="*/ 154 h 165"/>
                <a:gd name="T14" fmla="*/ 94 w 94"/>
                <a:gd name="T15" fmla="*/ 11 h 165"/>
                <a:gd name="T16" fmla="*/ 83 w 94"/>
                <a:gd name="T17" fmla="*/ 0 h 165"/>
                <a:gd name="T18" fmla="*/ 32 w 94"/>
                <a:gd name="T19" fmla="*/ 12 h 165"/>
                <a:gd name="T20" fmla="*/ 62 w 94"/>
                <a:gd name="T21" fmla="*/ 12 h 165"/>
                <a:gd name="T22" fmla="*/ 62 w 94"/>
                <a:gd name="T23" fmla="*/ 16 h 165"/>
                <a:gd name="T24" fmla="*/ 32 w 94"/>
                <a:gd name="T25" fmla="*/ 16 h 165"/>
                <a:gd name="T26" fmla="*/ 32 w 94"/>
                <a:gd name="T27" fmla="*/ 12 h 165"/>
                <a:gd name="T28" fmla="*/ 47 w 94"/>
                <a:gd name="T29" fmla="*/ 158 h 165"/>
                <a:gd name="T30" fmla="*/ 41 w 94"/>
                <a:gd name="T31" fmla="*/ 152 h 165"/>
                <a:gd name="T32" fmla="*/ 47 w 94"/>
                <a:gd name="T33" fmla="*/ 147 h 165"/>
                <a:gd name="T34" fmla="*/ 53 w 94"/>
                <a:gd name="T35" fmla="*/ 152 h 165"/>
                <a:gd name="T36" fmla="*/ 47 w 94"/>
                <a:gd name="T37" fmla="*/ 158 h 165"/>
                <a:gd name="T38" fmla="*/ 87 w 94"/>
                <a:gd name="T39" fmla="*/ 138 h 165"/>
                <a:gd name="T40" fmla="*/ 7 w 94"/>
                <a:gd name="T41" fmla="*/ 138 h 165"/>
                <a:gd name="T42" fmla="*/ 7 w 94"/>
                <a:gd name="T43" fmla="*/ 26 h 165"/>
                <a:gd name="T44" fmla="*/ 87 w 94"/>
                <a:gd name="T45" fmla="*/ 26 h 165"/>
                <a:gd name="T46" fmla="*/ 87 w 94"/>
                <a:gd name="T47" fmla="*/ 138 h 16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4"/>
                <a:gd name="T73" fmla="*/ 0 h 165"/>
                <a:gd name="T74" fmla="*/ 94 w 94"/>
                <a:gd name="T75" fmla="*/ 165 h 16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641A2F76-819E-1949-91D8-F604AF8A7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830" y="4319350"/>
              <a:ext cx="241462" cy="54967"/>
            </a:xfrm>
            <a:custGeom>
              <a:avLst/>
              <a:gdLst>
                <a:gd name="T0" fmla="*/ 98 w 110"/>
                <a:gd name="T1" fmla="*/ 0 h 25"/>
                <a:gd name="T2" fmla="*/ 11 w 110"/>
                <a:gd name="T3" fmla="*/ 0 h 25"/>
                <a:gd name="T4" fmla="*/ 0 w 110"/>
                <a:gd name="T5" fmla="*/ 12 h 25"/>
                <a:gd name="T6" fmla="*/ 0 w 110"/>
                <a:gd name="T7" fmla="*/ 25 h 25"/>
                <a:gd name="T8" fmla="*/ 110 w 110"/>
                <a:gd name="T9" fmla="*/ 25 h 25"/>
                <a:gd name="T10" fmla="*/ 110 w 110"/>
                <a:gd name="T11" fmla="*/ 12 h 25"/>
                <a:gd name="T12" fmla="*/ 98 w 110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0"/>
                <a:gd name="T22" fmla="*/ 0 h 25"/>
                <a:gd name="T23" fmla="*/ 110 w 110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0" h="25">
                  <a:moveTo>
                    <a:pt x="9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5"/>
                    <a:pt x="105" y="0"/>
                    <a:pt x="98" y="0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0" name="Rectangle 48">
              <a:extLst>
                <a:ext uri="{FF2B5EF4-FFF2-40B4-BE49-F238E27FC236}">
                  <a16:creationId xmlns:a16="http://schemas.microsoft.com/office/drawing/2014/main" id="{B67B9CAE-230F-8A4E-92C4-90BDA0AA4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865" y="4382169"/>
              <a:ext cx="96193" cy="19631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1" name="Oval 49">
              <a:extLst>
                <a:ext uri="{FF2B5EF4-FFF2-40B4-BE49-F238E27FC236}">
                  <a16:creationId xmlns:a16="http://schemas.microsoft.com/office/drawing/2014/main" id="{7BED943F-71C3-D04C-956E-80476938F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912" y="4260456"/>
              <a:ext cx="51041" cy="51041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2" name="Oval 50">
              <a:extLst>
                <a:ext uri="{FF2B5EF4-FFF2-40B4-BE49-F238E27FC236}">
                  <a16:creationId xmlns:a16="http://schemas.microsoft.com/office/drawing/2014/main" id="{11989EAD-0F35-4949-9A9F-A0332FC7D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435" y="4260456"/>
              <a:ext cx="49077" cy="51041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3" name="Oval 51">
              <a:extLst>
                <a:ext uri="{FF2B5EF4-FFF2-40B4-BE49-F238E27FC236}">
                  <a16:creationId xmlns:a16="http://schemas.microsoft.com/office/drawing/2014/main" id="{4B342DE3-05B3-2B40-84D8-30BA14A58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879" y="4272235"/>
              <a:ext cx="23557" cy="23557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9C80C56F-4B48-7145-B3A7-D58D8A74D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9530" y="4421431"/>
              <a:ext cx="166865" cy="204163"/>
            </a:xfrm>
            <a:custGeom>
              <a:avLst/>
              <a:gdLst>
                <a:gd name="T0" fmla="*/ 63 w 76"/>
                <a:gd name="T1" fmla="*/ 46 h 93"/>
                <a:gd name="T2" fmla="*/ 38 w 76"/>
                <a:gd name="T3" fmla="*/ 93 h 93"/>
                <a:gd name="T4" fmla="*/ 13 w 76"/>
                <a:gd name="T5" fmla="*/ 46 h 93"/>
                <a:gd name="T6" fmla="*/ 38 w 76"/>
                <a:gd name="T7" fmla="*/ 0 h 93"/>
                <a:gd name="T8" fmla="*/ 63 w 76"/>
                <a:gd name="T9" fmla="*/ 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93"/>
                <a:gd name="T17" fmla="*/ 76 w 76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93">
                  <a:moveTo>
                    <a:pt x="63" y="46"/>
                  </a:moveTo>
                  <a:cubicBezTo>
                    <a:pt x="76" y="72"/>
                    <a:pt x="65" y="93"/>
                    <a:pt x="38" y="93"/>
                  </a:cubicBezTo>
                  <a:cubicBezTo>
                    <a:pt x="11" y="93"/>
                    <a:pt x="0" y="72"/>
                    <a:pt x="13" y="46"/>
                  </a:cubicBezTo>
                  <a:cubicBezTo>
                    <a:pt x="26" y="21"/>
                    <a:pt x="37" y="0"/>
                    <a:pt x="38" y="0"/>
                  </a:cubicBezTo>
                  <a:cubicBezTo>
                    <a:pt x="39" y="0"/>
                    <a:pt x="50" y="21"/>
                    <a:pt x="63" y="46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94B27E94-04BC-494D-B752-3E7867B7E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461" y="4160338"/>
              <a:ext cx="268947" cy="180606"/>
            </a:xfrm>
            <a:custGeom>
              <a:avLst/>
              <a:gdLst>
                <a:gd name="T0" fmla="*/ 116 w 123"/>
                <a:gd name="T1" fmla="*/ 26 h 82"/>
                <a:gd name="T2" fmla="*/ 22 w 123"/>
                <a:gd name="T3" fmla="*/ 26 h 82"/>
                <a:gd name="T4" fmla="*/ 3 w 123"/>
                <a:gd name="T5" fmla="*/ 82 h 82"/>
                <a:gd name="T6" fmla="*/ 18 w 123"/>
                <a:gd name="T7" fmla="*/ 53 h 82"/>
                <a:gd name="T8" fmla="*/ 94 w 123"/>
                <a:gd name="T9" fmla="*/ 48 h 82"/>
                <a:gd name="T10" fmla="*/ 86 w 123"/>
                <a:gd name="T11" fmla="*/ 56 h 82"/>
                <a:gd name="T12" fmla="*/ 123 w 123"/>
                <a:gd name="T13" fmla="*/ 56 h 82"/>
                <a:gd name="T14" fmla="*/ 123 w 123"/>
                <a:gd name="T15" fmla="*/ 18 h 82"/>
                <a:gd name="T16" fmla="*/ 116 w 123"/>
                <a:gd name="T17" fmla="*/ 26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82"/>
                <a:gd name="T29" fmla="*/ 123 w 123"/>
                <a:gd name="T30" fmla="*/ 82 h 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6" name="Freeform 54">
              <a:extLst>
                <a:ext uri="{FF2B5EF4-FFF2-40B4-BE49-F238E27FC236}">
                  <a16:creationId xmlns:a16="http://schemas.microsoft.com/office/drawing/2014/main" id="{2F7AFB40-A2AB-4A4A-AA5C-1C4288394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909" y="4303645"/>
              <a:ext cx="268945" cy="178644"/>
            </a:xfrm>
            <a:custGeom>
              <a:avLst/>
              <a:gdLst>
                <a:gd name="T0" fmla="*/ 8 w 123"/>
                <a:gd name="T1" fmla="*/ 55 h 81"/>
                <a:gd name="T2" fmla="*/ 102 w 123"/>
                <a:gd name="T3" fmla="*/ 55 h 81"/>
                <a:gd name="T4" fmla="*/ 121 w 123"/>
                <a:gd name="T5" fmla="*/ 0 h 81"/>
                <a:gd name="T6" fmla="*/ 105 w 123"/>
                <a:gd name="T7" fmla="*/ 28 h 81"/>
                <a:gd name="T8" fmla="*/ 30 w 123"/>
                <a:gd name="T9" fmla="*/ 33 h 81"/>
                <a:gd name="T10" fmla="*/ 38 w 123"/>
                <a:gd name="T11" fmla="*/ 25 h 81"/>
                <a:gd name="T12" fmla="*/ 0 w 123"/>
                <a:gd name="T13" fmla="*/ 25 h 81"/>
                <a:gd name="T14" fmla="*/ 0 w 123"/>
                <a:gd name="T15" fmla="*/ 63 h 81"/>
                <a:gd name="T16" fmla="*/ 8 w 123"/>
                <a:gd name="T17" fmla="*/ 55 h 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3"/>
                <a:gd name="T28" fmla="*/ 0 h 81"/>
                <a:gd name="T29" fmla="*/ 123 w 123"/>
                <a:gd name="T30" fmla="*/ 81 h 8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7" name="Freeform 55">
              <a:extLst>
                <a:ext uri="{FF2B5EF4-FFF2-40B4-BE49-F238E27FC236}">
                  <a16:creationId xmlns:a16="http://schemas.microsoft.com/office/drawing/2014/main" id="{4DE1BE0E-06FD-CF44-8D6D-BCE500D31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4153" y="3375095"/>
              <a:ext cx="80488" cy="88339"/>
            </a:xfrm>
            <a:custGeom>
              <a:avLst/>
              <a:gdLst>
                <a:gd name="T0" fmla="*/ 18 w 37"/>
                <a:gd name="T1" fmla="*/ 14 h 40"/>
                <a:gd name="T2" fmla="*/ 2 w 37"/>
                <a:gd name="T3" fmla="*/ 34 h 40"/>
                <a:gd name="T4" fmla="*/ 37 w 37"/>
                <a:gd name="T5" fmla="*/ 0 h 40"/>
                <a:gd name="T6" fmla="*/ 24 w 37"/>
                <a:gd name="T7" fmla="*/ 28 h 40"/>
                <a:gd name="T8" fmla="*/ 4 w 37"/>
                <a:gd name="T9" fmla="*/ 34 h 40"/>
                <a:gd name="T10" fmla="*/ 18 w 37"/>
                <a:gd name="T11" fmla="*/ 14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40"/>
                <a:gd name="T20" fmla="*/ 37 w 37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40">
                  <a:moveTo>
                    <a:pt x="18" y="14"/>
                  </a:moveTo>
                  <a:cubicBezTo>
                    <a:pt x="11" y="18"/>
                    <a:pt x="5" y="27"/>
                    <a:pt x="2" y="34"/>
                  </a:cubicBezTo>
                  <a:cubicBezTo>
                    <a:pt x="0" y="21"/>
                    <a:pt x="6" y="10"/>
                    <a:pt x="37" y="0"/>
                  </a:cubicBezTo>
                  <a:cubicBezTo>
                    <a:pt x="24" y="9"/>
                    <a:pt x="32" y="17"/>
                    <a:pt x="24" y="28"/>
                  </a:cubicBezTo>
                  <a:cubicBezTo>
                    <a:pt x="15" y="40"/>
                    <a:pt x="4" y="34"/>
                    <a:pt x="4" y="34"/>
                  </a:cubicBezTo>
                  <a:cubicBezTo>
                    <a:pt x="6" y="28"/>
                    <a:pt x="12" y="21"/>
                    <a:pt x="18" y="14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D4DBC739-7D7A-E04D-A2F1-F21B7098BFF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376553" y="3457545"/>
              <a:ext cx="263057" cy="221831"/>
            </a:xfrm>
            <a:custGeom>
              <a:avLst/>
              <a:gdLst>
                <a:gd name="T0" fmla="*/ 84 w 120"/>
                <a:gd name="T1" fmla="*/ 0 h 101"/>
                <a:gd name="T2" fmla="*/ 60 w 120"/>
                <a:gd name="T3" fmla="*/ 5 h 101"/>
                <a:gd name="T4" fmla="*/ 37 w 120"/>
                <a:gd name="T5" fmla="*/ 0 h 101"/>
                <a:gd name="T6" fmla="*/ 0 w 120"/>
                <a:gd name="T7" fmla="*/ 50 h 101"/>
                <a:gd name="T8" fmla="*/ 50 w 120"/>
                <a:gd name="T9" fmla="*/ 101 h 101"/>
                <a:gd name="T10" fmla="*/ 60 w 120"/>
                <a:gd name="T11" fmla="*/ 100 h 101"/>
                <a:gd name="T12" fmla="*/ 70 w 120"/>
                <a:gd name="T13" fmla="*/ 101 h 101"/>
                <a:gd name="T14" fmla="*/ 120 w 120"/>
                <a:gd name="T15" fmla="*/ 50 h 101"/>
                <a:gd name="T16" fmla="*/ 84 w 120"/>
                <a:gd name="T17" fmla="*/ 0 h 101"/>
                <a:gd name="T18" fmla="*/ 49 w 120"/>
                <a:gd name="T19" fmla="*/ 58 h 101"/>
                <a:gd name="T20" fmla="*/ 44 w 120"/>
                <a:gd name="T21" fmla="*/ 53 h 101"/>
                <a:gd name="T22" fmla="*/ 49 w 120"/>
                <a:gd name="T23" fmla="*/ 48 h 101"/>
                <a:gd name="T24" fmla="*/ 54 w 120"/>
                <a:gd name="T25" fmla="*/ 53 h 101"/>
                <a:gd name="T26" fmla="*/ 49 w 120"/>
                <a:gd name="T27" fmla="*/ 58 h 101"/>
                <a:gd name="T28" fmla="*/ 67 w 120"/>
                <a:gd name="T29" fmla="*/ 58 h 101"/>
                <a:gd name="T30" fmla="*/ 62 w 120"/>
                <a:gd name="T31" fmla="*/ 53 h 101"/>
                <a:gd name="T32" fmla="*/ 67 w 120"/>
                <a:gd name="T33" fmla="*/ 48 h 101"/>
                <a:gd name="T34" fmla="*/ 72 w 120"/>
                <a:gd name="T35" fmla="*/ 53 h 101"/>
                <a:gd name="T36" fmla="*/ 67 w 120"/>
                <a:gd name="T37" fmla="*/ 58 h 10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"/>
                <a:gd name="T58" fmla="*/ 0 h 101"/>
                <a:gd name="T59" fmla="*/ 120 w 120"/>
                <a:gd name="T60" fmla="*/ 101 h 10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" h="101">
                  <a:moveTo>
                    <a:pt x="84" y="0"/>
                  </a:moveTo>
                  <a:cubicBezTo>
                    <a:pt x="76" y="0"/>
                    <a:pt x="68" y="2"/>
                    <a:pt x="60" y="5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9" y="0"/>
                    <a:pt x="0" y="23"/>
                    <a:pt x="0" y="50"/>
                  </a:cubicBezTo>
                  <a:cubicBezTo>
                    <a:pt x="0" y="78"/>
                    <a:pt x="22" y="101"/>
                    <a:pt x="50" y="101"/>
                  </a:cubicBezTo>
                  <a:cubicBezTo>
                    <a:pt x="53" y="101"/>
                    <a:pt x="57" y="100"/>
                    <a:pt x="60" y="100"/>
                  </a:cubicBezTo>
                  <a:cubicBezTo>
                    <a:pt x="63" y="100"/>
                    <a:pt x="66" y="101"/>
                    <a:pt x="70" y="101"/>
                  </a:cubicBezTo>
                  <a:cubicBezTo>
                    <a:pt x="97" y="101"/>
                    <a:pt x="120" y="78"/>
                    <a:pt x="120" y="50"/>
                  </a:cubicBezTo>
                  <a:cubicBezTo>
                    <a:pt x="120" y="23"/>
                    <a:pt x="112" y="0"/>
                    <a:pt x="84" y="0"/>
                  </a:cubicBezTo>
                  <a:close/>
                  <a:moveTo>
                    <a:pt x="49" y="58"/>
                  </a:moveTo>
                  <a:cubicBezTo>
                    <a:pt x="46" y="58"/>
                    <a:pt x="44" y="56"/>
                    <a:pt x="44" y="53"/>
                  </a:cubicBezTo>
                  <a:cubicBezTo>
                    <a:pt x="44" y="50"/>
                    <a:pt x="46" y="48"/>
                    <a:pt x="49" y="48"/>
                  </a:cubicBezTo>
                  <a:cubicBezTo>
                    <a:pt x="51" y="48"/>
                    <a:pt x="54" y="50"/>
                    <a:pt x="54" y="53"/>
                  </a:cubicBezTo>
                  <a:cubicBezTo>
                    <a:pt x="54" y="56"/>
                    <a:pt x="51" y="58"/>
                    <a:pt x="49" y="58"/>
                  </a:cubicBezTo>
                  <a:close/>
                  <a:moveTo>
                    <a:pt x="67" y="58"/>
                  </a:moveTo>
                  <a:cubicBezTo>
                    <a:pt x="64" y="58"/>
                    <a:pt x="62" y="56"/>
                    <a:pt x="62" y="53"/>
                  </a:cubicBezTo>
                  <a:cubicBezTo>
                    <a:pt x="62" y="50"/>
                    <a:pt x="64" y="48"/>
                    <a:pt x="67" y="48"/>
                  </a:cubicBezTo>
                  <a:cubicBezTo>
                    <a:pt x="70" y="48"/>
                    <a:pt x="72" y="50"/>
                    <a:pt x="72" y="53"/>
                  </a:cubicBezTo>
                  <a:cubicBezTo>
                    <a:pt x="72" y="56"/>
                    <a:pt x="70" y="58"/>
                    <a:pt x="67" y="58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D4512FE6-8DB5-5846-AD0C-05A83B9DE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904" y="2419060"/>
              <a:ext cx="54967" cy="39262"/>
            </a:xfrm>
            <a:custGeom>
              <a:avLst/>
              <a:gdLst>
                <a:gd name="T0" fmla="*/ 0 w 39"/>
                <a:gd name="T1" fmla="*/ 0 h 28"/>
                <a:gd name="T2" fmla="*/ 39 w 39"/>
                <a:gd name="T3" fmla="*/ 0 h 28"/>
                <a:gd name="T4" fmla="*/ 39 w 39"/>
                <a:gd name="T5" fmla="*/ 4 h 28"/>
                <a:gd name="T6" fmla="*/ 9 w 39"/>
                <a:gd name="T7" fmla="*/ 24 h 28"/>
                <a:gd name="T8" fmla="*/ 39 w 39"/>
                <a:gd name="T9" fmla="*/ 24 h 28"/>
                <a:gd name="T10" fmla="*/ 39 w 39"/>
                <a:gd name="T11" fmla="*/ 28 h 28"/>
                <a:gd name="T12" fmla="*/ 0 w 39"/>
                <a:gd name="T13" fmla="*/ 28 h 28"/>
                <a:gd name="T14" fmla="*/ 0 w 39"/>
                <a:gd name="T15" fmla="*/ 25 h 28"/>
                <a:gd name="T16" fmla="*/ 28 w 39"/>
                <a:gd name="T17" fmla="*/ 5 h 28"/>
                <a:gd name="T18" fmla="*/ 0 w 39"/>
                <a:gd name="T19" fmla="*/ 5 h 28"/>
                <a:gd name="T20" fmla="*/ 0 w 39"/>
                <a:gd name="T21" fmla="*/ 0 h 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9"/>
                <a:gd name="T34" fmla="*/ 0 h 28"/>
                <a:gd name="T35" fmla="*/ 39 w 39"/>
                <a:gd name="T36" fmla="*/ 28 h 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9" h="28">
                  <a:moveTo>
                    <a:pt x="0" y="0"/>
                  </a:moveTo>
                  <a:lnTo>
                    <a:pt x="39" y="0"/>
                  </a:lnTo>
                  <a:lnTo>
                    <a:pt x="39" y="4"/>
                  </a:lnTo>
                  <a:lnTo>
                    <a:pt x="9" y="24"/>
                  </a:lnTo>
                  <a:lnTo>
                    <a:pt x="39" y="24"/>
                  </a:lnTo>
                  <a:lnTo>
                    <a:pt x="39" y="28"/>
                  </a:lnTo>
                  <a:lnTo>
                    <a:pt x="0" y="28"/>
                  </a:lnTo>
                  <a:lnTo>
                    <a:pt x="0" y="25"/>
                  </a:lnTo>
                  <a:lnTo>
                    <a:pt x="2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3B9FEF71-4F80-3A4E-841A-0016BF13F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375" y="2287533"/>
              <a:ext cx="147234" cy="109934"/>
            </a:xfrm>
            <a:custGeom>
              <a:avLst/>
              <a:gdLst>
                <a:gd name="T0" fmla="*/ 0 w 104"/>
                <a:gd name="T1" fmla="*/ 0 h 78"/>
                <a:gd name="T2" fmla="*/ 104 w 104"/>
                <a:gd name="T3" fmla="*/ 0 h 78"/>
                <a:gd name="T4" fmla="*/ 104 w 104"/>
                <a:gd name="T5" fmla="*/ 10 h 78"/>
                <a:gd name="T6" fmla="*/ 25 w 104"/>
                <a:gd name="T7" fmla="*/ 65 h 78"/>
                <a:gd name="T8" fmla="*/ 104 w 104"/>
                <a:gd name="T9" fmla="*/ 65 h 78"/>
                <a:gd name="T10" fmla="*/ 104 w 104"/>
                <a:gd name="T11" fmla="*/ 78 h 78"/>
                <a:gd name="T12" fmla="*/ 0 w 104"/>
                <a:gd name="T13" fmla="*/ 78 h 78"/>
                <a:gd name="T14" fmla="*/ 0 w 104"/>
                <a:gd name="T15" fmla="*/ 67 h 78"/>
                <a:gd name="T16" fmla="*/ 77 w 104"/>
                <a:gd name="T17" fmla="*/ 13 h 78"/>
                <a:gd name="T18" fmla="*/ 0 w 104"/>
                <a:gd name="T19" fmla="*/ 13 h 78"/>
                <a:gd name="T20" fmla="*/ 0 w 104"/>
                <a:gd name="T21" fmla="*/ 0 h 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4"/>
                <a:gd name="T34" fmla="*/ 0 h 78"/>
                <a:gd name="T35" fmla="*/ 104 w 104"/>
                <a:gd name="T36" fmla="*/ 78 h 7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4" h="78">
                  <a:moveTo>
                    <a:pt x="0" y="0"/>
                  </a:moveTo>
                  <a:lnTo>
                    <a:pt x="104" y="0"/>
                  </a:lnTo>
                  <a:lnTo>
                    <a:pt x="104" y="10"/>
                  </a:lnTo>
                  <a:lnTo>
                    <a:pt x="25" y="65"/>
                  </a:lnTo>
                  <a:lnTo>
                    <a:pt x="104" y="65"/>
                  </a:lnTo>
                  <a:lnTo>
                    <a:pt x="104" y="78"/>
                  </a:lnTo>
                  <a:lnTo>
                    <a:pt x="0" y="78"/>
                  </a:lnTo>
                  <a:lnTo>
                    <a:pt x="0" y="67"/>
                  </a:lnTo>
                  <a:lnTo>
                    <a:pt x="77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6EC0B5B9-C39A-4545-9A0B-FD433B0E273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435446" y="2470101"/>
              <a:ext cx="339617" cy="151160"/>
            </a:xfrm>
            <a:custGeom>
              <a:avLst/>
              <a:gdLst>
                <a:gd name="T0" fmla="*/ 219 w 241"/>
                <a:gd name="T1" fmla="*/ 0 h 107"/>
                <a:gd name="T2" fmla="*/ 219 w 241"/>
                <a:gd name="T3" fmla="*/ 43 h 107"/>
                <a:gd name="T4" fmla="*/ 24 w 241"/>
                <a:gd name="T5" fmla="*/ 43 h 107"/>
                <a:gd name="T6" fmla="*/ 24 w 241"/>
                <a:gd name="T7" fmla="*/ 0 h 107"/>
                <a:gd name="T8" fmla="*/ 0 w 241"/>
                <a:gd name="T9" fmla="*/ 0 h 107"/>
                <a:gd name="T10" fmla="*/ 0 w 241"/>
                <a:gd name="T11" fmla="*/ 43 h 107"/>
                <a:gd name="T12" fmla="*/ 0 w 241"/>
                <a:gd name="T13" fmla="*/ 71 h 107"/>
                <a:gd name="T14" fmla="*/ 0 w 241"/>
                <a:gd name="T15" fmla="*/ 76 h 107"/>
                <a:gd name="T16" fmla="*/ 0 w 241"/>
                <a:gd name="T17" fmla="*/ 87 h 107"/>
                <a:gd name="T18" fmla="*/ 0 w 241"/>
                <a:gd name="T19" fmla="*/ 107 h 107"/>
                <a:gd name="T20" fmla="*/ 24 w 241"/>
                <a:gd name="T21" fmla="*/ 107 h 107"/>
                <a:gd name="T22" fmla="*/ 24 w 241"/>
                <a:gd name="T23" fmla="*/ 87 h 107"/>
                <a:gd name="T24" fmla="*/ 219 w 241"/>
                <a:gd name="T25" fmla="*/ 87 h 107"/>
                <a:gd name="T26" fmla="*/ 219 w 241"/>
                <a:gd name="T27" fmla="*/ 107 h 107"/>
                <a:gd name="T28" fmla="*/ 241 w 241"/>
                <a:gd name="T29" fmla="*/ 107 h 107"/>
                <a:gd name="T30" fmla="*/ 241 w 241"/>
                <a:gd name="T31" fmla="*/ 0 h 107"/>
                <a:gd name="T32" fmla="*/ 219 w 241"/>
                <a:gd name="T33" fmla="*/ 0 h 107"/>
                <a:gd name="T34" fmla="*/ 24 w 241"/>
                <a:gd name="T35" fmla="*/ 76 h 107"/>
                <a:gd name="T36" fmla="*/ 24 w 241"/>
                <a:gd name="T37" fmla="*/ 71 h 107"/>
                <a:gd name="T38" fmla="*/ 219 w 241"/>
                <a:gd name="T39" fmla="*/ 71 h 107"/>
                <a:gd name="T40" fmla="*/ 219 w 241"/>
                <a:gd name="T41" fmla="*/ 76 h 107"/>
                <a:gd name="T42" fmla="*/ 24 w 241"/>
                <a:gd name="T43" fmla="*/ 76 h 1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41"/>
                <a:gd name="T67" fmla="*/ 0 h 107"/>
                <a:gd name="T68" fmla="*/ 241 w 241"/>
                <a:gd name="T69" fmla="*/ 107 h 1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41" h="107">
                  <a:moveTo>
                    <a:pt x="219" y="0"/>
                  </a:moveTo>
                  <a:lnTo>
                    <a:pt x="219" y="43"/>
                  </a:lnTo>
                  <a:lnTo>
                    <a:pt x="24" y="43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0" y="71"/>
                  </a:lnTo>
                  <a:lnTo>
                    <a:pt x="0" y="76"/>
                  </a:lnTo>
                  <a:lnTo>
                    <a:pt x="0" y="87"/>
                  </a:lnTo>
                  <a:lnTo>
                    <a:pt x="0" y="107"/>
                  </a:lnTo>
                  <a:lnTo>
                    <a:pt x="24" y="107"/>
                  </a:lnTo>
                  <a:lnTo>
                    <a:pt x="24" y="87"/>
                  </a:lnTo>
                  <a:lnTo>
                    <a:pt x="219" y="87"/>
                  </a:lnTo>
                  <a:lnTo>
                    <a:pt x="219" y="107"/>
                  </a:lnTo>
                  <a:lnTo>
                    <a:pt x="241" y="107"/>
                  </a:lnTo>
                  <a:lnTo>
                    <a:pt x="241" y="0"/>
                  </a:lnTo>
                  <a:lnTo>
                    <a:pt x="219" y="0"/>
                  </a:lnTo>
                  <a:close/>
                  <a:moveTo>
                    <a:pt x="24" y="76"/>
                  </a:moveTo>
                  <a:lnTo>
                    <a:pt x="24" y="71"/>
                  </a:lnTo>
                  <a:lnTo>
                    <a:pt x="219" y="71"/>
                  </a:lnTo>
                  <a:lnTo>
                    <a:pt x="219" y="76"/>
                  </a:lnTo>
                  <a:lnTo>
                    <a:pt x="24" y="76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2" name="Freeform 60">
              <a:extLst>
                <a:ext uri="{FF2B5EF4-FFF2-40B4-BE49-F238E27FC236}">
                  <a16:creationId xmlns:a16="http://schemas.microsoft.com/office/drawing/2014/main" id="{CDD4210F-D526-8D49-8630-7B9CC74F6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9609" y="2497585"/>
              <a:ext cx="100118" cy="27484"/>
            </a:xfrm>
            <a:custGeom>
              <a:avLst/>
              <a:gdLst>
                <a:gd name="T0" fmla="*/ 46 w 46"/>
                <a:gd name="T1" fmla="*/ 0 h 13"/>
                <a:gd name="T2" fmla="*/ 0 w 46"/>
                <a:gd name="T3" fmla="*/ 13 h 13"/>
                <a:gd name="T4" fmla="*/ 46 w 46"/>
                <a:gd name="T5" fmla="*/ 13 h 13"/>
                <a:gd name="T6" fmla="*/ 46 w 46"/>
                <a:gd name="T7" fmla="*/ 0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3"/>
                <a:gd name="T14" fmla="*/ 46 w 46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3">
                  <a:moveTo>
                    <a:pt x="46" y="0"/>
                  </a:moveTo>
                  <a:cubicBezTo>
                    <a:pt x="24" y="0"/>
                    <a:pt x="6" y="6"/>
                    <a:pt x="0" y="13"/>
                  </a:cubicBezTo>
                  <a:cubicBezTo>
                    <a:pt x="46" y="13"/>
                    <a:pt x="46" y="13"/>
                    <a:pt x="46" y="13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3" name="Oval 61">
              <a:extLst>
                <a:ext uri="{FF2B5EF4-FFF2-40B4-BE49-F238E27FC236}">
                  <a16:creationId xmlns:a16="http://schemas.microsoft.com/office/drawing/2014/main" id="{30965754-0645-AE40-B8F6-850793F4A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091" y="1625964"/>
              <a:ext cx="70672" cy="706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id="{77D8A3E1-CA24-D64A-AD90-4F940ECC2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014" y="1498363"/>
              <a:ext cx="378879" cy="164901"/>
            </a:xfrm>
            <a:custGeom>
              <a:avLst/>
              <a:gdLst>
                <a:gd name="T0" fmla="*/ 164 w 172"/>
                <a:gd name="T1" fmla="*/ 41 h 75"/>
                <a:gd name="T2" fmla="*/ 144 w 172"/>
                <a:gd name="T3" fmla="*/ 33 h 75"/>
                <a:gd name="T4" fmla="*/ 132 w 172"/>
                <a:gd name="T5" fmla="*/ 21 h 75"/>
                <a:gd name="T6" fmla="*/ 127 w 172"/>
                <a:gd name="T7" fmla="*/ 8 h 75"/>
                <a:gd name="T8" fmla="*/ 114 w 172"/>
                <a:gd name="T9" fmla="*/ 0 h 75"/>
                <a:gd name="T10" fmla="*/ 54 w 172"/>
                <a:gd name="T11" fmla="*/ 0 h 75"/>
                <a:gd name="T12" fmla="*/ 39 w 172"/>
                <a:gd name="T13" fmla="*/ 7 h 75"/>
                <a:gd name="T14" fmla="*/ 6 w 172"/>
                <a:gd name="T15" fmla="*/ 41 h 75"/>
                <a:gd name="T16" fmla="*/ 0 w 172"/>
                <a:gd name="T17" fmla="*/ 57 h 75"/>
                <a:gd name="T18" fmla="*/ 0 w 172"/>
                <a:gd name="T19" fmla="*/ 65 h 75"/>
                <a:gd name="T20" fmla="*/ 9 w 172"/>
                <a:gd name="T21" fmla="*/ 75 h 75"/>
                <a:gd name="T22" fmla="*/ 17 w 172"/>
                <a:gd name="T23" fmla="*/ 75 h 75"/>
                <a:gd name="T24" fmla="*/ 39 w 172"/>
                <a:gd name="T25" fmla="*/ 53 h 75"/>
                <a:gd name="T26" fmla="*/ 61 w 172"/>
                <a:gd name="T27" fmla="*/ 75 h 75"/>
                <a:gd name="T28" fmla="*/ 105 w 172"/>
                <a:gd name="T29" fmla="*/ 75 h 75"/>
                <a:gd name="T30" fmla="*/ 127 w 172"/>
                <a:gd name="T31" fmla="*/ 53 h 75"/>
                <a:gd name="T32" fmla="*/ 149 w 172"/>
                <a:gd name="T33" fmla="*/ 75 h 75"/>
                <a:gd name="T34" fmla="*/ 163 w 172"/>
                <a:gd name="T35" fmla="*/ 75 h 75"/>
                <a:gd name="T36" fmla="*/ 172 w 172"/>
                <a:gd name="T37" fmla="*/ 65 h 75"/>
                <a:gd name="T38" fmla="*/ 172 w 172"/>
                <a:gd name="T39" fmla="*/ 53 h 75"/>
                <a:gd name="T40" fmla="*/ 164 w 172"/>
                <a:gd name="T41" fmla="*/ 41 h 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72"/>
                <a:gd name="T64" fmla="*/ 0 h 75"/>
                <a:gd name="T65" fmla="*/ 172 w 172"/>
                <a:gd name="T66" fmla="*/ 75 h 7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72" h="75">
                  <a:moveTo>
                    <a:pt x="164" y="41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39" y="31"/>
                    <a:pt x="134" y="26"/>
                    <a:pt x="132" y="21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5" y="4"/>
                    <a:pt x="119" y="0"/>
                    <a:pt x="11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9" y="0"/>
                    <a:pt x="42" y="3"/>
                    <a:pt x="39" y="7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5"/>
                    <a:pt x="0" y="52"/>
                    <a:pt x="0" y="5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4" y="75"/>
                    <a:pt x="9" y="75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7" y="62"/>
                    <a:pt x="27" y="53"/>
                    <a:pt x="39" y="53"/>
                  </a:cubicBezTo>
                  <a:cubicBezTo>
                    <a:pt x="51" y="53"/>
                    <a:pt x="61" y="62"/>
                    <a:pt x="61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62"/>
                    <a:pt x="115" y="53"/>
                    <a:pt x="127" y="53"/>
                  </a:cubicBezTo>
                  <a:cubicBezTo>
                    <a:pt x="139" y="53"/>
                    <a:pt x="149" y="62"/>
                    <a:pt x="149" y="75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8" y="75"/>
                    <a:pt x="172" y="70"/>
                    <a:pt x="172" y="65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2" y="48"/>
                    <a:pt x="169" y="42"/>
                    <a:pt x="16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5" name="Oval 63">
              <a:extLst>
                <a:ext uri="{FF2B5EF4-FFF2-40B4-BE49-F238E27FC236}">
                  <a16:creationId xmlns:a16="http://schemas.microsoft.com/office/drawing/2014/main" id="{0BB01B7C-A6FE-FF4B-AC41-1DD45BB24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440" y="1625964"/>
              <a:ext cx="70672" cy="706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96" name="TextBox 113">
              <a:extLst>
                <a:ext uri="{FF2B5EF4-FFF2-40B4-BE49-F238E27FC236}">
                  <a16:creationId xmlns:a16="http://schemas.microsoft.com/office/drawing/2014/main" id="{FDB178C3-C1C3-1446-AACB-E463652B3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331" y="1042386"/>
              <a:ext cx="1210588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定制化车险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TextBox 115">
              <a:extLst>
                <a:ext uri="{FF2B5EF4-FFF2-40B4-BE49-F238E27FC236}">
                  <a16:creationId xmlns:a16="http://schemas.microsoft.com/office/drawing/2014/main" id="{DDCD45BC-F7D8-DA48-9C32-2B5715479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500" y="1389426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精准召回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" name="TextBox 120">
              <a:extLst>
                <a:ext uri="{FF2B5EF4-FFF2-40B4-BE49-F238E27FC236}">
                  <a16:creationId xmlns:a16="http://schemas.microsoft.com/office/drawing/2014/main" id="{6EEB1C40-9DEB-2D43-B993-F6BE2225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0176" y="2320391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汽车维修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" name="TextBox 121">
              <a:extLst>
                <a:ext uri="{FF2B5EF4-FFF2-40B4-BE49-F238E27FC236}">
                  <a16:creationId xmlns:a16="http://schemas.microsoft.com/office/drawing/2014/main" id="{21EBEC60-92B6-EB41-87A1-6FA01D1BD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079" y="3392186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汽车保养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" name="TextBox 122">
              <a:extLst>
                <a:ext uri="{FF2B5EF4-FFF2-40B4-BE49-F238E27FC236}">
                  <a16:creationId xmlns:a16="http://schemas.microsoft.com/office/drawing/2014/main" id="{AAF81147-3966-1D43-BBD8-E21993E81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091" y="4150009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共享出行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" name="TextBox 123">
              <a:extLst>
                <a:ext uri="{FF2B5EF4-FFF2-40B4-BE49-F238E27FC236}">
                  <a16:creationId xmlns:a16="http://schemas.microsoft.com/office/drawing/2014/main" id="{A7936AE2-B117-A543-BFAE-97F240292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6882" y="2616308"/>
              <a:ext cx="800219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二手车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TextBox 124">
              <a:extLst>
                <a:ext uri="{FF2B5EF4-FFF2-40B4-BE49-F238E27FC236}">
                  <a16:creationId xmlns:a16="http://schemas.microsoft.com/office/drawing/2014/main" id="{7824CF9E-45B5-8240-B144-DC8460F41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109" y="1616984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自动驾驶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" name="TextBox 125">
              <a:extLst>
                <a:ext uri="{FF2B5EF4-FFF2-40B4-BE49-F238E27FC236}">
                  <a16:creationId xmlns:a16="http://schemas.microsoft.com/office/drawing/2014/main" id="{C71AAADD-6005-1448-8DDC-9FBD46A1B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831" y="3657835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共享车位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TextBox 127">
              <a:extLst>
                <a:ext uri="{FF2B5EF4-FFF2-40B4-BE49-F238E27FC236}">
                  <a16:creationId xmlns:a16="http://schemas.microsoft.com/office/drawing/2014/main" id="{4A22D835-C980-C946-A2AD-21E2C8434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9041" y="4242275"/>
              <a:ext cx="1005403" cy="338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共享充电</a:t>
              </a:r>
              <a:endParaRPr lang="zh-CN" altLang="en-US" sz="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" name="Freeform 82">
              <a:extLst>
                <a:ext uri="{FF2B5EF4-FFF2-40B4-BE49-F238E27FC236}">
                  <a16:creationId xmlns:a16="http://schemas.microsoft.com/office/drawing/2014/main" id="{A58C61D0-4F9D-1648-A24A-86B6E45A17B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19280" y="3577294"/>
              <a:ext cx="266983" cy="412253"/>
            </a:xfrm>
            <a:custGeom>
              <a:avLst/>
              <a:gdLst>
                <a:gd name="T0" fmla="*/ 79 w 138"/>
                <a:gd name="T1" fmla="*/ 116 h 212"/>
                <a:gd name="T2" fmla="*/ 43 w 138"/>
                <a:gd name="T3" fmla="*/ 116 h 212"/>
                <a:gd name="T4" fmla="*/ 30 w 138"/>
                <a:gd name="T5" fmla="*/ 39 h 212"/>
                <a:gd name="T6" fmla="*/ 55 w 138"/>
                <a:gd name="T7" fmla="*/ 34 h 212"/>
                <a:gd name="T8" fmla="*/ 79 w 138"/>
                <a:gd name="T9" fmla="*/ 116 h 212"/>
                <a:gd name="T10" fmla="*/ 83 w 138"/>
                <a:gd name="T11" fmla="*/ 129 h 212"/>
                <a:gd name="T12" fmla="*/ 109 w 138"/>
                <a:gd name="T13" fmla="*/ 137 h 212"/>
                <a:gd name="T14" fmla="*/ 120 w 138"/>
                <a:gd name="T15" fmla="*/ 194 h 212"/>
                <a:gd name="T16" fmla="*/ 107 w 138"/>
                <a:gd name="T17" fmla="*/ 201 h 212"/>
                <a:gd name="T18" fmla="*/ 105 w 138"/>
                <a:gd name="T19" fmla="*/ 182 h 212"/>
                <a:gd name="T20" fmla="*/ 103 w 138"/>
                <a:gd name="T21" fmla="*/ 183 h 212"/>
                <a:gd name="T22" fmla="*/ 99 w 138"/>
                <a:gd name="T23" fmla="*/ 204 h 212"/>
                <a:gd name="T24" fmla="*/ 23 w 138"/>
                <a:gd name="T25" fmla="*/ 204 h 212"/>
                <a:gd name="T26" fmla="*/ 19 w 138"/>
                <a:gd name="T27" fmla="*/ 183 h 212"/>
                <a:gd name="T28" fmla="*/ 17 w 138"/>
                <a:gd name="T29" fmla="*/ 182 h 212"/>
                <a:gd name="T30" fmla="*/ 16 w 138"/>
                <a:gd name="T31" fmla="*/ 201 h 212"/>
                <a:gd name="T32" fmla="*/ 2 w 138"/>
                <a:gd name="T33" fmla="*/ 194 h 212"/>
                <a:gd name="T34" fmla="*/ 14 w 138"/>
                <a:gd name="T35" fmla="*/ 137 h 212"/>
                <a:gd name="T36" fmla="*/ 40 w 138"/>
                <a:gd name="T37" fmla="*/ 129 h 212"/>
                <a:gd name="T38" fmla="*/ 61 w 138"/>
                <a:gd name="T39" fmla="*/ 170 h 212"/>
                <a:gd name="T40" fmla="*/ 83 w 138"/>
                <a:gd name="T41" fmla="*/ 129 h 212"/>
                <a:gd name="T42" fmla="*/ 88 w 138"/>
                <a:gd name="T43" fmla="*/ 74 h 212"/>
                <a:gd name="T44" fmla="*/ 50 w 138"/>
                <a:gd name="T45" fmla="*/ 68 h 212"/>
                <a:gd name="T46" fmla="*/ 34 w 138"/>
                <a:gd name="T47" fmla="*/ 77 h 212"/>
                <a:gd name="T48" fmla="*/ 37 w 138"/>
                <a:gd name="T49" fmla="*/ 91 h 212"/>
                <a:gd name="T50" fmla="*/ 86 w 138"/>
                <a:gd name="T51" fmla="*/ 90 h 212"/>
                <a:gd name="T52" fmla="*/ 88 w 138"/>
                <a:gd name="T53" fmla="*/ 74 h 21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8"/>
                <a:gd name="T82" fmla="*/ 0 h 212"/>
                <a:gd name="T83" fmla="*/ 138 w 138"/>
                <a:gd name="T84" fmla="*/ 212 h 21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8" h="212">
                  <a:moveTo>
                    <a:pt x="79" y="116"/>
                  </a:moveTo>
                  <a:cubicBezTo>
                    <a:pt x="68" y="127"/>
                    <a:pt x="54" y="127"/>
                    <a:pt x="43" y="116"/>
                  </a:cubicBezTo>
                  <a:cubicBezTo>
                    <a:pt x="0" y="118"/>
                    <a:pt x="17" y="55"/>
                    <a:pt x="30" y="39"/>
                  </a:cubicBezTo>
                  <a:cubicBezTo>
                    <a:pt x="36" y="32"/>
                    <a:pt x="44" y="28"/>
                    <a:pt x="55" y="34"/>
                  </a:cubicBezTo>
                  <a:cubicBezTo>
                    <a:pt x="93" y="0"/>
                    <a:pt x="138" y="119"/>
                    <a:pt x="79" y="116"/>
                  </a:cubicBezTo>
                  <a:close/>
                  <a:moveTo>
                    <a:pt x="83" y="129"/>
                  </a:moveTo>
                  <a:cubicBezTo>
                    <a:pt x="92" y="129"/>
                    <a:pt x="98" y="134"/>
                    <a:pt x="109" y="137"/>
                  </a:cubicBezTo>
                  <a:cubicBezTo>
                    <a:pt x="116" y="155"/>
                    <a:pt x="120" y="172"/>
                    <a:pt x="120" y="194"/>
                  </a:cubicBezTo>
                  <a:cubicBezTo>
                    <a:pt x="116" y="197"/>
                    <a:pt x="111" y="199"/>
                    <a:pt x="107" y="201"/>
                  </a:cubicBezTo>
                  <a:cubicBezTo>
                    <a:pt x="105" y="182"/>
                    <a:pt x="105" y="182"/>
                    <a:pt x="105" y="182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99" y="204"/>
                    <a:pt x="99" y="204"/>
                    <a:pt x="99" y="204"/>
                  </a:cubicBezTo>
                  <a:cubicBezTo>
                    <a:pt x="75" y="212"/>
                    <a:pt x="48" y="212"/>
                    <a:pt x="23" y="20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201"/>
                    <a:pt x="16" y="201"/>
                    <a:pt x="16" y="201"/>
                  </a:cubicBezTo>
                  <a:cubicBezTo>
                    <a:pt x="11" y="199"/>
                    <a:pt x="6" y="197"/>
                    <a:pt x="2" y="194"/>
                  </a:cubicBezTo>
                  <a:cubicBezTo>
                    <a:pt x="2" y="172"/>
                    <a:pt x="6" y="155"/>
                    <a:pt x="14" y="137"/>
                  </a:cubicBezTo>
                  <a:cubicBezTo>
                    <a:pt x="24" y="134"/>
                    <a:pt x="30" y="129"/>
                    <a:pt x="40" y="129"/>
                  </a:cubicBezTo>
                  <a:cubicBezTo>
                    <a:pt x="40" y="140"/>
                    <a:pt x="50" y="162"/>
                    <a:pt x="61" y="170"/>
                  </a:cubicBezTo>
                  <a:cubicBezTo>
                    <a:pt x="72" y="162"/>
                    <a:pt x="82" y="139"/>
                    <a:pt x="83" y="129"/>
                  </a:cubicBezTo>
                  <a:close/>
                  <a:moveTo>
                    <a:pt x="88" y="74"/>
                  </a:moveTo>
                  <a:cubicBezTo>
                    <a:pt x="72" y="79"/>
                    <a:pt x="59" y="73"/>
                    <a:pt x="50" y="68"/>
                  </a:cubicBezTo>
                  <a:cubicBezTo>
                    <a:pt x="47" y="72"/>
                    <a:pt x="40" y="77"/>
                    <a:pt x="34" y="77"/>
                  </a:cubicBezTo>
                  <a:cubicBezTo>
                    <a:pt x="35" y="82"/>
                    <a:pt x="35" y="86"/>
                    <a:pt x="37" y="91"/>
                  </a:cubicBezTo>
                  <a:cubicBezTo>
                    <a:pt x="47" y="126"/>
                    <a:pt x="76" y="125"/>
                    <a:pt x="86" y="90"/>
                  </a:cubicBezTo>
                  <a:cubicBezTo>
                    <a:pt x="88" y="85"/>
                    <a:pt x="88" y="79"/>
                    <a:pt x="88" y="74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06" name="Freeform 87">
              <a:extLst>
                <a:ext uri="{FF2B5EF4-FFF2-40B4-BE49-F238E27FC236}">
                  <a16:creationId xmlns:a16="http://schemas.microsoft.com/office/drawing/2014/main" id="{F27A7F31-EF2F-2F44-9C58-9810314C3DE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268174" y="1205859"/>
              <a:ext cx="400474" cy="263057"/>
            </a:xfrm>
            <a:custGeom>
              <a:avLst/>
              <a:gdLst>
                <a:gd name="T0" fmla="*/ 162 w 162"/>
                <a:gd name="T1" fmla="*/ 12 h 106"/>
                <a:gd name="T2" fmla="*/ 87 w 162"/>
                <a:gd name="T3" fmla="*/ 0 h 106"/>
                <a:gd name="T4" fmla="*/ 5 w 162"/>
                <a:gd name="T5" fmla="*/ 12 h 106"/>
                <a:gd name="T6" fmla="*/ 5 w 162"/>
                <a:gd name="T7" fmla="*/ 55 h 106"/>
                <a:gd name="T8" fmla="*/ 3 w 162"/>
                <a:gd name="T9" fmla="*/ 60 h 106"/>
                <a:gd name="T10" fmla="*/ 8 w 162"/>
                <a:gd name="T11" fmla="*/ 66 h 106"/>
                <a:gd name="T12" fmla="*/ 14 w 162"/>
                <a:gd name="T13" fmla="*/ 60 h 106"/>
                <a:gd name="T14" fmla="*/ 11 w 162"/>
                <a:gd name="T15" fmla="*/ 55 h 106"/>
                <a:gd name="T16" fmla="*/ 11 w 162"/>
                <a:gd name="T17" fmla="*/ 28 h 106"/>
                <a:gd name="T18" fmla="*/ 87 w 162"/>
                <a:gd name="T19" fmla="*/ 39 h 106"/>
                <a:gd name="T20" fmla="*/ 162 w 162"/>
                <a:gd name="T21" fmla="*/ 27 h 106"/>
                <a:gd name="T22" fmla="*/ 162 w 162"/>
                <a:gd name="T23" fmla="*/ 12 h 106"/>
                <a:gd name="T24" fmla="*/ 13 w 162"/>
                <a:gd name="T25" fmla="*/ 68 h 106"/>
                <a:gd name="T26" fmla="*/ 4 w 162"/>
                <a:gd name="T27" fmla="*/ 68 h 106"/>
                <a:gd name="T28" fmla="*/ 0 w 162"/>
                <a:gd name="T29" fmla="*/ 94 h 106"/>
                <a:gd name="T30" fmla="*/ 3 w 162"/>
                <a:gd name="T31" fmla="*/ 95 h 106"/>
                <a:gd name="T32" fmla="*/ 4 w 162"/>
                <a:gd name="T33" fmla="*/ 92 h 106"/>
                <a:gd name="T34" fmla="*/ 4 w 162"/>
                <a:gd name="T35" fmla="*/ 95 h 106"/>
                <a:gd name="T36" fmla="*/ 9 w 162"/>
                <a:gd name="T37" fmla="*/ 96 h 106"/>
                <a:gd name="T38" fmla="*/ 10 w 162"/>
                <a:gd name="T39" fmla="*/ 93 h 106"/>
                <a:gd name="T40" fmla="*/ 11 w 162"/>
                <a:gd name="T41" fmla="*/ 95 h 106"/>
                <a:gd name="T42" fmla="*/ 12 w 162"/>
                <a:gd name="T43" fmla="*/ 95 h 106"/>
                <a:gd name="T44" fmla="*/ 13 w 162"/>
                <a:gd name="T45" fmla="*/ 83 h 106"/>
                <a:gd name="T46" fmla="*/ 14 w 162"/>
                <a:gd name="T47" fmla="*/ 95 h 106"/>
                <a:gd name="T48" fmla="*/ 17 w 162"/>
                <a:gd name="T49" fmla="*/ 94 h 106"/>
                <a:gd name="T50" fmla="*/ 13 w 162"/>
                <a:gd name="T51" fmla="*/ 68 h 106"/>
                <a:gd name="T52" fmla="*/ 30 w 162"/>
                <a:gd name="T53" fmla="*/ 94 h 106"/>
                <a:gd name="T54" fmla="*/ 30 w 162"/>
                <a:gd name="T55" fmla="*/ 37 h 106"/>
                <a:gd name="T56" fmla="*/ 87 w 162"/>
                <a:gd name="T57" fmla="*/ 45 h 106"/>
                <a:gd name="T58" fmla="*/ 141 w 162"/>
                <a:gd name="T59" fmla="*/ 37 h 106"/>
                <a:gd name="T60" fmla="*/ 141 w 162"/>
                <a:gd name="T61" fmla="*/ 93 h 106"/>
                <a:gd name="T62" fmla="*/ 86 w 162"/>
                <a:gd name="T63" fmla="*/ 106 h 106"/>
                <a:gd name="T64" fmla="*/ 30 w 162"/>
                <a:gd name="T65" fmla="*/ 94 h 10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06"/>
                <a:gd name="T101" fmla="*/ 162 w 162"/>
                <a:gd name="T102" fmla="*/ 106 h 10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00">
                <a:solidFill>
                  <a:schemeClr val="tx1">
                    <a:lumMod val="50000"/>
                    <a:lumOff val="50000"/>
                  </a:schemeClr>
                </a:solidFill>
                <a:sym typeface="宋体" panose="02010600030101010101" pitchFamily="2" charset="-122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88C83E71-D2C0-5447-9057-4993734AD533}"/>
                </a:ext>
              </a:extLst>
            </p:cNvPr>
            <p:cNvGrpSpPr/>
            <p:nvPr/>
          </p:nvGrpSpPr>
          <p:grpSpPr>
            <a:xfrm>
              <a:off x="3834326" y="2116742"/>
              <a:ext cx="1560672" cy="1558708"/>
              <a:chOff x="4038883" y="2054582"/>
              <a:chExt cx="1560672" cy="1558708"/>
            </a:xfrm>
            <a:solidFill>
              <a:schemeClr val="accent1"/>
            </a:solidFill>
          </p:grpSpPr>
          <p:sp>
            <p:nvSpPr>
              <p:cNvPr id="108" name="Oval 41">
                <a:extLst>
                  <a:ext uri="{FF2B5EF4-FFF2-40B4-BE49-F238E27FC236}">
                    <a16:creationId xmlns:a16="http://schemas.microsoft.com/office/drawing/2014/main" id="{E77D1A47-A5A4-2148-9B06-D41E769E3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2929" y="2158627"/>
                <a:ext cx="1354545" cy="1352581"/>
              </a:xfrm>
              <a:prstGeom prst="ellipse">
                <a:avLst/>
              </a:prstGeom>
              <a:grpFill/>
              <a:ln w="9525">
                <a:noFill/>
                <a:bevel/>
              </a:ln>
              <a:extLst/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zh-CN" sz="100">
                  <a:solidFill>
                    <a:schemeClr val="tx1">
                      <a:lumMod val="50000"/>
                      <a:lumOff val="50000"/>
                    </a:schemeClr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09" name="Freeform 42">
                <a:extLst>
                  <a:ext uri="{FF2B5EF4-FFF2-40B4-BE49-F238E27FC236}">
                    <a16:creationId xmlns:a16="http://schemas.microsoft.com/office/drawing/2014/main" id="{67AB3D09-B302-2940-946D-72D4B4AA8E9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038883" y="2054582"/>
                <a:ext cx="1560672" cy="1558708"/>
              </a:xfrm>
              <a:custGeom>
                <a:avLst/>
                <a:gdLst>
                  <a:gd name="T0" fmla="*/ 355 w 711"/>
                  <a:gd name="T1" fmla="*/ 710 h 710"/>
                  <a:gd name="T2" fmla="*/ 0 w 711"/>
                  <a:gd name="T3" fmla="*/ 355 h 710"/>
                  <a:gd name="T4" fmla="*/ 355 w 711"/>
                  <a:gd name="T5" fmla="*/ 0 h 710"/>
                  <a:gd name="T6" fmla="*/ 711 w 711"/>
                  <a:gd name="T7" fmla="*/ 355 h 710"/>
                  <a:gd name="T8" fmla="*/ 355 w 711"/>
                  <a:gd name="T9" fmla="*/ 710 h 710"/>
                  <a:gd name="T10" fmla="*/ 355 w 711"/>
                  <a:gd name="T11" fmla="*/ 9 h 710"/>
                  <a:gd name="T12" fmla="*/ 9 w 711"/>
                  <a:gd name="T13" fmla="*/ 355 h 710"/>
                  <a:gd name="T14" fmla="*/ 355 w 711"/>
                  <a:gd name="T15" fmla="*/ 701 h 710"/>
                  <a:gd name="T16" fmla="*/ 701 w 711"/>
                  <a:gd name="T17" fmla="*/ 355 h 710"/>
                  <a:gd name="T18" fmla="*/ 355 w 711"/>
                  <a:gd name="T19" fmla="*/ 9 h 7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"/>
                  <a:gd name="T31" fmla="*/ 0 h 710"/>
                  <a:gd name="T32" fmla="*/ 711 w 711"/>
                  <a:gd name="T33" fmla="*/ 710 h 7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" h="710">
                    <a:moveTo>
                      <a:pt x="355" y="710"/>
                    </a:moveTo>
                    <a:cubicBezTo>
                      <a:pt x="159" y="710"/>
                      <a:pt x="0" y="551"/>
                      <a:pt x="0" y="355"/>
                    </a:cubicBezTo>
                    <a:cubicBezTo>
                      <a:pt x="0" y="159"/>
                      <a:pt x="159" y="0"/>
                      <a:pt x="355" y="0"/>
                    </a:cubicBezTo>
                    <a:cubicBezTo>
                      <a:pt x="551" y="0"/>
                      <a:pt x="711" y="159"/>
                      <a:pt x="711" y="355"/>
                    </a:cubicBezTo>
                    <a:cubicBezTo>
                      <a:pt x="711" y="551"/>
                      <a:pt x="551" y="710"/>
                      <a:pt x="355" y="710"/>
                    </a:cubicBezTo>
                    <a:close/>
                    <a:moveTo>
                      <a:pt x="355" y="9"/>
                    </a:moveTo>
                    <a:cubicBezTo>
                      <a:pt x="165" y="9"/>
                      <a:pt x="9" y="164"/>
                      <a:pt x="9" y="355"/>
                    </a:cubicBezTo>
                    <a:cubicBezTo>
                      <a:pt x="9" y="546"/>
                      <a:pt x="165" y="701"/>
                      <a:pt x="355" y="701"/>
                    </a:cubicBezTo>
                    <a:cubicBezTo>
                      <a:pt x="546" y="701"/>
                      <a:pt x="701" y="546"/>
                      <a:pt x="701" y="355"/>
                    </a:cubicBezTo>
                    <a:cubicBezTo>
                      <a:pt x="701" y="164"/>
                      <a:pt x="546" y="9"/>
                      <a:pt x="355" y="9"/>
                    </a:cubicBezTo>
                    <a:close/>
                  </a:path>
                </a:pathLst>
              </a:custGeom>
              <a:grpFill/>
              <a:ln w="9525" cmpd="sng">
                <a:noFill/>
                <a:bevel/>
              </a:ln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zh-CN" sz="100">
                  <a:solidFill>
                    <a:schemeClr val="tx1">
                      <a:lumMod val="50000"/>
                      <a:lumOff val="50000"/>
                    </a:schemeClr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10" name="Freeform 9">
                <a:extLst>
                  <a:ext uri="{FF2B5EF4-FFF2-40B4-BE49-F238E27FC236}">
                    <a16:creationId xmlns:a16="http://schemas.microsoft.com/office/drawing/2014/main" id="{3E6D896E-B43C-4B4E-BBCE-A8B6F7BB8D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33469" y="2483521"/>
                <a:ext cx="782740" cy="717776"/>
              </a:xfrm>
              <a:custGeom>
                <a:avLst/>
                <a:gdLst>
                  <a:gd name="T0" fmla="*/ 388 w 988"/>
                  <a:gd name="T1" fmla="*/ 819 h 905"/>
                  <a:gd name="T2" fmla="*/ 432 w 988"/>
                  <a:gd name="T3" fmla="*/ 697 h 905"/>
                  <a:gd name="T4" fmla="*/ 412 w 988"/>
                  <a:gd name="T5" fmla="*/ 664 h 905"/>
                  <a:gd name="T6" fmla="*/ 391 w 988"/>
                  <a:gd name="T7" fmla="*/ 639 h 905"/>
                  <a:gd name="T8" fmla="*/ 393 w 988"/>
                  <a:gd name="T9" fmla="*/ 620 h 905"/>
                  <a:gd name="T10" fmla="*/ 418 w 988"/>
                  <a:gd name="T11" fmla="*/ 599 h 905"/>
                  <a:gd name="T12" fmla="*/ 393 w 988"/>
                  <a:gd name="T13" fmla="*/ 546 h 905"/>
                  <a:gd name="T14" fmla="*/ 277 w 988"/>
                  <a:gd name="T15" fmla="*/ 476 h 905"/>
                  <a:gd name="T16" fmla="*/ 138 w 988"/>
                  <a:gd name="T17" fmla="*/ 371 h 905"/>
                  <a:gd name="T18" fmla="*/ 92 w 988"/>
                  <a:gd name="T19" fmla="*/ 317 h 905"/>
                  <a:gd name="T20" fmla="*/ 44 w 988"/>
                  <a:gd name="T21" fmla="*/ 234 h 905"/>
                  <a:gd name="T22" fmla="*/ 13 w 988"/>
                  <a:gd name="T23" fmla="*/ 132 h 905"/>
                  <a:gd name="T24" fmla="*/ 0 w 988"/>
                  <a:gd name="T25" fmla="*/ 0 h 905"/>
                  <a:gd name="T26" fmla="*/ 256 w 988"/>
                  <a:gd name="T27" fmla="*/ 23 h 905"/>
                  <a:gd name="T28" fmla="*/ 740 w 988"/>
                  <a:gd name="T29" fmla="*/ 57 h 905"/>
                  <a:gd name="T30" fmla="*/ 987 w 988"/>
                  <a:gd name="T31" fmla="*/ 33 h 905"/>
                  <a:gd name="T32" fmla="*/ 971 w 988"/>
                  <a:gd name="T33" fmla="*/ 154 h 905"/>
                  <a:gd name="T34" fmla="*/ 936 w 988"/>
                  <a:gd name="T35" fmla="*/ 251 h 905"/>
                  <a:gd name="T36" fmla="*/ 886 w 988"/>
                  <a:gd name="T37" fmla="*/ 331 h 905"/>
                  <a:gd name="T38" fmla="*/ 825 w 988"/>
                  <a:gd name="T39" fmla="*/ 395 h 905"/>
                  <a:gd name="T40" fmla="*/ 653 w 988"/>
                  <a:gd name="T41" fmla="*/ 512 h 905"/>
                  <a:gd name="T42" fmla="*/ 576 w 988"/>
                  <a:gd name="T43" fmla="*/ 574 h 905"/>
                  <a:gd name="T44" fmla="*/ 580 w 988"/>
                  <a:gd name="T45" fmla="*/ 601 h 905"/>
                  <a:gd name="T46" fmla="*/ 601 w 988"/>
                  <a:gd name="T47" fmla="*/ 625 h 905"/>
                  <a:gd name="T48" fmla="*/ 599 w 988"/>
                  <a:gd name="T49" fmla="*/ 646 h 905"/>
                  <a:gd name="T50" fmla="*/ 574 w 988"/>
                  <a:gd name="T51" fmla="*/ 666 h 905"/>
                  <a:gd name="T52" fmla="*/ 565 w 988"/>
                  <a:gd name="T53" fmla="*/ 725 h 905"/>
                  <a:gd name="T54" fmla="*/ 619 w 988"/>
                  <a:gd name="T55" fmla="*/ 838 h 905"/>
                  <a:gd name="T56" fmla="*/ 298 w 988"/>
                  <a:gd name="T57" fmla="*/ 855 h 905"/>
                  <a:gd name="T58" fmla="*/ 737 w 988"/>
                  <a:gd name="T59" fmla="*/ 203 h 905"/>
                  <a:gd name="T60" fmla="*/ 707 w 988"/>
                  <a:gd name="T61" fmla="*/ 350 h 905"/>
                  <a:gd name="T62" fmla="*/ 669 w 988"/>
                  <a:gd name="T63" fmla="*/ 443 h 905"/>
                  <a:gd name="T64" fmla="*/ 779 w 988"/>
                  <a:gd name="T65" fmla="*/ 367 h 905"/>
                  <a:gd name="T66" fmla="*/ 855 w 988"/>
                  <a:gd name="T67" fmla="*/ 288 h 905"/>
                  <a:gd name="T68" fmla="*/ 906 w 988"/>
                  <a:gd name="T69" fmla="*/ 192 h 905"/>
                  <a:gd name="T70" fmla="*/ 929 w 988"/>
                  <a:gd name="T71" fmla="*/ 105 h 905"/>
                  <a:gd name="T72" fmla="*/ 761 w 988"/>
                  <a:gd name="T73" fmla="*/ 152 h 905"/>
                  <a:gd name="T74" fmla="*/ 316 w 988"/>
                  <a:gd name="T75" fmla="*/ 428 h 905"/>
                  <a:gd name="T76" fmla="*/ 279 w 988"/>
                  <a:gd name="T77" fmla="*/ 331 h 905"/>
                  <a:gd name="T78" fmla="*/ 258 w 988"/>
                  <a:gd name="T79" fmla="*/ 221 h 905"/>
                  <a:gd name="T80" fmla="*/ 228 w 988"/>
                  <a:gd name="T81" fmla="*/ 152 h 905"/>
                  <a:gd name="T82" fmla="*/ 58 w 988"/>
                  <a:gd name="T83" fmla="*/ 85 h 905"/>
                  <a:gd name="T84" fmla="*/ 77 w 988"/>
                  <a:gd name="T85" fmla="*/ 177 h 905"/>
                  <a:gd name="T86" fmla="*/ 118 w 988"/>
                  <a:gd name="T87" fmla="*/ 263 h 905"/>
                  <a:gd name="T88" fmla="*/ 191 w 988"/>
                  <a:gd name="T89" fmla="*/ 350 h 905"/>
                  <a:gd name="T90" fmla="*/ 326 w 988"/>
                  <a:gd name="T91" fmla="*/ 446 h 905"/>
                  <a:gd name="T92" fmla="*/ 307 w 988"/>
                  <a:gd name="T93" fmla="*/ 170 h 905"/>
                  <a:gd name="T94" fmla="*/ 320 w 988"/>
                  <a:gd name="T95" fmla="*/ 266 h 905"/>
                  <a:gd name="T96" fmla="*/ 358 w 988"/>
                  <a:gd name="T97" fmla="*/ 380 h 905"/>
                  <a:gd name="T98" fmla="*/ 398 w 988"/>
                  <a:gd name="T99" fmla="*/ 448 h 905"/>
                  <a:gd name="T100" fmla="*/ 416 w 988"/>
                  <a:gd name="T101" fmla="*/ 453 h 905"/>
                  <a:gd name="T102" fmla="*/ 429 w 988"/>
                  <a:gd name="T103" fmla="*/ 444 h 905"/>
                  <a:gd name="T104" fmla="*/ 430 w 988"/>
                  <a:gd name="T105" fmla="*/ 425 h 905"/>
                  <a:gd name="T106" fmla="*/ 394 w 988"/>
                  <a:gd name="T107" fmla="*/ 362 h 905"/>
                  <a:gd name="T108" fmla="*/ 360 w 988"/>
                  <a:gd name="T109" fmla="*/ 257 h 905"/>
                  <a:gd name="T110" fmla="*/ 348 w 988"/>
                  <a:gd name="T111" fmla="*/ 166 h 905"/>
                  <a:gd name="T112" fmla="*/ 343 w 988"/>
                  <a:gd name="T113" fmla="*/ 63 h 905"/>
                  <a:gd name="T114" fmla="*/ 329 w 988"/>
                  <a:gd name="T115" fmla="*/ 51 h 905"/>
                  <a:gd name="T116" fmla="*/ 313 w 988"/>
                  <a:gd name="T117" fmla="*/ 53 h 905"/>
                  <a:gd name="T118" fmla="*/ 304 w 988"/>
                  <a:gd name="T119" fmla="*/ 7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88" h="905">
                    <a:moveTo>
                      <a:pt x="298" y="855"/>
                    </a:moveTo>
                    <a:lnTo>
                      <a:pt x="359" y="855"/>
                    </a:lnTo>
                    <a:lnTo>
                      <a:pt x="359" y="855"/>
                    </a:lnTo>
                    <a:lnTo>
                      <a:pt x="374" y="838"/>
                    </a:lnTo>
                    <a:lnTo>
                      <a:pt x="388" y="819"/>
                    </a:lnTo>
                    <a:lnTo>
                      <a:pt x="401" y="799"/>
                    </a:lnTo>
                    <a:lnTo>
                      <a:pt x="412" y="776"/>
                    </a:lnTo>
                    <a:lnTo>
                      <a:pt x="421" y="752"/>
                    </a:lnTo>
                    <a:lnTo>
                      <a:pt x="427" y="725"/>
                    </a:lnTo>
                    <a:lnTo>
                      <a:pt x="432" y="697"/>
                    </a:lnTo>
                    <a:lnTo>
                      <a:pt x="436" y="666"/>
                    </a:lnTo>
                    <a:lnTo>
                      <a:pt x="425" y="666"/>
                    </a:lnTo>
                    <a:lnTo>
                      <a:pt x="425" y="666"/>
                    </a:lnTo>
                    <a:lnTo>
                      <a:pt x="418" y="666"/>
                    </a:lnTo>
                    <a:lnTo>
                      <a:pt x="412" y="664"/>
                    </a:lnTo>
                    <a:lnTo>
                      <a:pt x="405" y="661"/>
                    </a:lnTo>
                    <a:lnTo>
                      <a:pt x="401" y="656"/>
                    </a:lnTo>
                    <a:lnTo>
                      <a:pt x="397" y="651"/>
                    </a:lnTo>
                    <a:lnTo>
                      <a:pt x="393" y="646"/>
                    </a:lnTo>
                    <a:lnTo>
                      <a:pt x="391" y="639"/>
                    </a:lnTo>
                    <a:lnTo>
                      <a:pt x="390" y="633"/>
                    </a:lnTo>
                    <a:lnTo>
                      <a:pt x="390" y="633"/>
                    </a:lnTo>
                    <a:lnTo>
                      <a:pt x="390" y="633"/>
                    </a:lnTo>
                    <a:lnTo>
                      <a:pt x="391" y="625"/>
                    </a:lnTo>
                    <a:lnTo>
                      <a:pt x="393" y="620"/>
                    </a:lnTo>
                    <a:lnTo>
                      <a:pt x="397" y="613"/>
                    </a:lnTo>
                    <a:lnTo>
                      <a:pt x="401" y="609"/>
                    </a:lnTo>
                    <a:lnTo>
                      <a:pt x="405" y="604"/>
                    </a:lnTo>
                    <a:lnTo>
                      <a:pt x="412" y="601"/>
                    </a:lnTo>
                    <a:lnTo>
                      <a:pt x="418" y="599"/>
                    </a:lnTo>
                    <a:lnTo>
                      <a:pt x="425" y="598"/>
                    </a:lnTo>
                    <a:lnTo>
                      <a:pt x="442" y="598"/>
                    </a:lnTo>
                    <a:lnTo>
                      <a:pt x="442" y="598"/>
                    </a:lnTo>
                    <a:lnTo>
                      <a:pt x="417" y="573"/>
                    </a:lnTo>
                    <a:lnTo>
                      <a:pt x="393" y="546"/>
                    </a:lnTo>
                    <a:lnTo>
                      <a:pt x="371" y="519"/>
                    </a:lnTo>
                    <a:lnTo>
                      <a:pt x="351" y="489"/>
                    </a:lnTo>
                    <a:lnTo>
                      <a:pt x="337" y="512"/>
                    </a:lnTo>
                    <a:lnTo>
                      <a:pt x="337" y="512"/>
                    </a:lnTo>
                    <a:lnTo>
                      <a:pt x="277" y="476"/>
                    </a:lnTo>
                    <a:lnTo>
                      <a:pt x="248" y="458"/>
                    </a:lnTo>
                    <a:lnTo>
                      <a:pt x="219" y="438"/>
                    </a:lnTo>
                    <a:lnTo>
                      <a:pt x="191" y="418"/>
                    </a:lnTo>
                    <a:lnTo>
                      <a:pt x="164" y="395"/>
                    </a:lnTo>
                    <a:lnTo>
                      <a:pt x="138" y="371"/>
                    </a:lnTo>
                    <a:lnTo>
                      <a:pt x="126" y="358"/>
                    </a:lnTo>
                    <a:lnTo>
                      <a:pt x="114" y="345"/>
                    </a:lnTo>
                    <a:lnTo>
                      <a:pt x="114" y="345"/>
                    </a:lnTo>
                    <a:lnTo>
                      <a:pt x="102" y="331"/>
                    </a:lnTo>
                    <a:lnTo>
                      <a:pt x="92" y="317"/>
                    </a:lnTo>
                    <a:lnTo>
                      <a:pt x="81" y="301"/>
                    </a:lnTo>
                    <a:lnTo>
                      <a:pt x="71" y="285"/>
                    </a:lnTo>
                    <a:lnTo>
                      <a:pt x="61" y="269"/>
                    </a:lnTo>
                    <a:lnTo>
                      <a:pt x="53" y="251"/>
                    </a:lnTo>
                    <a:lnTo>
                      <a:pt x="44" y="234"/>
                    </a:lnTo>
                    <a:lnTo>
                      <a:pt x="36" y="216"/>
                    </a:lnTo>
                    <a:lnTo>
                      <a:pt x="30" y="196"/>
                    </a:lnTo>
                    <a:lnTo>
                      <a:pt x="23" y="175"/>
                    </a:lnTo>
                    <a:lnTo>
                      <a:pt x="18" y="154"/>
                    </a:lnTo>
                    <a:lnTo>
                      <a:pt x="13" y="132"/>
                    </a:lnTo>
                    <a:lnTo>
                      <a:pt x="9" y="108"/>
                    </a:lnTo>
                    <a:lnTo>
                      <a:pt x="6" y="84"/>
                    </a:lnTo>
                    <a:lnTo>
                      <a:pt x="4" y="59"/>
                    </a:lnTo>
                    <a:lnTo>
                      <a:pt x="3" y="33"/>
                    </a:lnTo>
                    <a:lnTo>
                      <a:pt x="0" y="0"/>
                    </a:lnTo>
                    <a:lnTo>
                      <a:pt x="33" y="7"/>
                    </a:lnTo>
                    <a:lnTo>
                      <a:pt x="239" y="55"/>
                    </a:lnTo>
                    <a:lnTo>
                      <a:pt x="252" y="58"/>
                    </a:lnTo>
                    <a:lnTo>
                      <a:pt x="252" y="58"/>
                    </a:lnTo>
                    <a:lnTo>
                      <a:pt x="256" y="23"/>
                    </a:lnTo>
                    <a:lnTo>
                      <a:pt x="473" y="23"/>
                    </a:lnTo>
                    <a:lnTo>
                      <a:pt x="520" y="23"/>
                    </a:lnTo>
                    <a:lnTo>
                      <a:pt x="737" y="23"/>
                    </a:lnTo>
                    <a:lnTo>
                      <a:pt x="737" y="23"/>
                    </a:lnTo>
                    <a:lnTo>
                      <a:pt x="740" y="57"/>
                    </a:lnTo>
                    <a:lnTo>
                      <a:pt x="751" y="55"/>
                    </a:lnTo>
                    <a:lnTo>
                      <a:pt x="956" y="7"/>
                    </a:lnTo>
                    <a:lnTo>
                      <a:pt x="988" y="0"/>
                    </a:lnTo>
                    <a:lnTo>
                      <a:pt x="987" y="33"/>
                    </a:lnTo>
                    <a:lnTo>
                      <a:pt x="987" y="33"/>
                    </a:lnTo>
                    <a:lnTo>
                      <a:pt x="986" y="59"/>
                    </a:lnTo>
                    <a:lnTo>
                      <a:pt x="983" y="84"/>
                    </a:lnTo>
                    <a:lnTo>
                      <a:pt x="980" y="108"/>
                    </a:lnTo>
                    <a:lnTo>
                      <a:pt x="976" y="132"/>
                    </a:lnTo>
                    <a:lnTo>
                      <a:pt x="971" y="154"/>
                    </a:lnTo>
                    <a:lnTo>
                      <a:pt x="965" y="175"/>
                    </a:lnTo>
                    <a:lnTo>
                      <a:pt x="960" y="196"/>
                    </a:lnTo>
                    <a:lnTo>
                      <a:pt x="952" y="216"/>
                    </a:lnTo>
                    <a:lnTo>
                      <a:pt x="945" y="234"/>
                    </a:lnTo>
                    <a:lnTo>
                      <a:pt x="936" y="251"/>
                    </a:lnTo>
                    <a:lnTo>
                      <a:pt x="927" y="269"/>
                    </a:lnTo>
                    <a:lnTo>
                      <a:pt x="918" y="285"/>
                    </a:lnTo>
                    <a:lnTo>
                      <a:pt x="908" y="301"/>
                    </a:lnTo>
                    <a:lnTo>
                      <a:pt x="897" y="317"/>
                    </a:lnTo>
                    <a:lnTo>
                      <a:pt x="886" y="331"/>
                    </a:lnTo>
                    <a:lnTo>
                      <a:pt x="874" y="345"/>
                    </a:lnTo>
                    <a:lnTo>
                      <a:pt x="874" y="345"/>
                    </a:lnTo>
                    <a:lnTo>
                      <a:pt x="862" y="358"/>
                    </a:lnTo>
                    <a:lnTo>
                      <a:pt x="850" y="371"/>
                    </a:lnTo>
                    <a:lnTo>
                      <a:pt x="825" y="395"/>
                    </a:lnTo>
                    <a:lnTo>
                      <a:pt x="798" y="418"/>
                    </a:lnTo>
                    <a:lnTo>
                      <a:pt x="770" y="438"/>
                    </a:lnTo>
                    <a:lnTo>
                      <a:pt x="742" y="458"/>
                    </a:lnTo>
                    <a:lnTo>
                      <a:pt x="713" y="476"/>
                    </a:lnTo>
                    <a:lnTo>
                      <a:pt x="653" y="512"/>
                    </a:lnTo>
                    <a:lnTo>
                      <a:pt x="640" y="491"/>
                    </a:lnTo>
                    <a:lnTo>
                      <a:pt x="640" y="491"/>
                    </a:lnTo>
                    <a:lnTo>
                      <a:pt x="620" y="521"/>
                    </a:lnTo>
                    <a:lnTo>
                      <a:pt x="599" y="548"/>
                    </a:lnTo>
                    <a:lnTo>
                      <a:pt x="576" y="574"/>
                    </a:lnTo>
                    <a:lnTo>
                      <a:pt x="551" y="598"/>
                    </a:lnTo>
                    <a:lnTo>
                      <a:pt x="567" y="598"/>
                    </a:lnTo>
                    <a:lnTo>
                      <a:pt x="567" y="598"/>
                    </a:lnTo>
                    <a:lnTo>
                      <a:pt x="574" y="599"/>
                    </a:lnTo>
                    <a:lnTo>
                      <a:pt x="580" y="601"/>
                    </a:lnTo>
                    <a:lnTo>
                      <a:pt x="586" y="604"/>
                    </a:lnTo>
                    <a:lnTo>
                      <a:pt x="591" y="609"/>
                    </a:lnTo>
                    <a:lnTo>
                      <a:pt x="595" y="613"/>
                    </a:lnTo>
                    <a:lnTo>
                      <a:pt x="599" y="620"/>
                    </a:lnTo>
                    <a:lnTo>
                      <a:pt x="601" y="625"/>
                    </a:lnTo>
                    <a:lnTo>
                      <a:pt x="601" y="633"/>
                    </a:lnTo>
                    <a:lnTo>
                      <a:pt x="601" y="633"/>
                    </a:lnTo>
                    <a:lnTo>
                      <a:pt x="601" y="633"/>
                    </a:lnTo>
                    <a:lnTo>
                      <a:pt x="601" y="639"/>
                    </a:lnTo>
                    <a:lnTo>
                      <a:pt x="599" y="646"/>
                    </a:lnTo>
                    <a:lnTo>
                      <a:pt x="595" y="651"/>
                    </a:lnTo>
                    <a:lnTo>
                      <a:pt x="591" y="656"/>
                    </a:lnTo>
                    <a:lnTo>
                      <a:pt x="586" y="661"/>
                    </a:lnTo>
                    <a:lnTo>
                      <a:pt x="580" y="664"/>
                    </a:lnTo>
                    <a:lnTo>
                      <a:pt x="574" y="666"/>
                    </a:lnTo>
                    <a:lnTo>
                      <a:pt x="567" y="666"/>
                    </a:lnTo>
                    <a:lnTo>
                      <a:pt x="557" y="666"/>
                    </a:lnTo>
                    <a:lnTo>
                      <a:pt x="557" y="666"/>
                    </a:lnTo>
                    <a:lnTo>
                      <a:pt x="561" y="697"/>
                    </a:lnTo>
                    <a:lnTo>
                      <a:pt x="565" y="725"/>
                    </a:lnTo>
                    <a:lnTo>
                      <a:pt x="572" y="752"/>
                    </a:lnTo>
                    <a:lnTo>
                      <a:pt x="581" y="776"/>
                    </a:lnTo>
                    <a:lnTo>
                      <a:pt x="592" y="799"/>
                    </a:lnTo>
                    <a:lnTo>
                      <a:pt x="605" y="819"/>
                    </a:lnTo>
                    <a:lnTo>
                      <a:pt x="619" y="838"/>
                    </a:lnTo>
                    <a:lnTo>
                      <a:pt x="634" y="855"/>
                    </a:lnTo>
                    <a:lnTo>
                      <a:pt x="697" y="855"/>
                    </a:lnTo>
                    <a:lnTo>
                      <a:pt x="713" y="905"/>
                    </a:lnTo>
                    <a:lnTo>
                      <a:pt x="283" y="905"/>
                    </a:lnTo>
                    <a:lnTo>
                      <a:pt x="298" y="855"/>
                    </a:lnTo>
                    <a:lnTo>
                      <a:pt x="298" y="855"/>
                    </a:lnTo>
                    <a:close/>
                    <a:moveTo>
                      <a:pt x="742" y="109"/>
                    </a:moveTo>
                    <a:lnTo>
                      <a:pt x="742" y="109"/>
                    </a:lnTo>
                    <a:lnTo>
                      <a:pt x="741" y="157"/>
                    </a:lnTo>
                    <a:lnTo>
                      <a:pt x="737" y="203"/>
                    </a:lnTo>
                    <a:lnTo>
                      <a:pt x="731" y="247"/>
                    </a:lnTo>
                    <a:lnTo>
                      <a:pt x="723" y="289"/>
                    </a:lnTo>
                    <a:lnTo>
                      <a:pt x="719" y="310"/>
                    </a:lnTo>
                    <a:lnTo>
                      <a:pt x="714" y="331"/>
                    </a:lnTo>
                    <a:lnTo>
                      <a:pt x="707" y="350"/>
                    </a:lnTo>
                    <a:lnTo>
                      <a:pt x="701" y="370"/>
                    </a:lnTo>
                    <a:lnTo>
                      <a:pt x="693" y="388"/>
                    </a:lnTo>
                    <a:lnTo>
                      <a:pt x="685" y="407"/>
                    </a:lnTo>
                    <a:lnTo>
                      <a:pt x="678" y="425"/>
                    </a:lnTo>
                    <a:lnTo>
                      <a:pt x="669" y="443"/>
                    </a:lnTo>
                    <a:lnTo>
                      <a:pt x="669" y="443"/>
                    </a:lnTo>
                    <a:lnTo>
                      <a:pt x="715" y="414"/>
                    </a:lnTo>
                    <a:lnTo>
                      <a:pt x="736" y="399"/>
                    </a:lnTo>
                    <a:lnTo>
                      <a:pt x="758" y="383"/>
                    </a:lnTo>
                    <a:lnTo>
                      <a:pt x="779" y="367"/>
                    </a:lnTo>
                    <a:lnTo>
                      <a:pt x="798" y="349"/>
                    </a:lnTo>
                    <a:lnTo>
                      <a:pt x="818" y="331"/>
                    </a:lnTo>
                    <a:lnTo>
                      <a:pt x="836" y="311"/>
                    </a:lnTo>
                    <a:lnTo>
                      <a:pt x="836" y="311"/>
                    </a:lnTo>
                    <a:lnTo>
                      <a:pt x="855" y="288"/>
                    </a:lnTo>
                    <a:lnTo>
                      <a:pt x="871" y="263"/>
                    </a:lnTo>
                    <a:lnTo>
                      <a:pt x="886" y="236"/>
                    </a:lnTo>
                    <a:lnTo>
                      <a:pt x="894" y="222"/>
                    </a:lnTo>
                    <a:lnTo>
                      <a:pt x="900" y="208"/>
                    </a:lnTo>
                    <a:lnTo>
                      <a:pt x="906" y="192"/>
                    </a:lnTo>
                    <a:lnTo>
                      <a:pt x="912" y="177"/>
                    </a:lnTo>
                    <a:lnTo>
                      <a:pt x="917" y="159"/>
                    </a:lnTo>
                    <a:lnTo>
                      <a:pt x="921" y="142"/>
                    </a:lnTo>
                    <a:lnTo>
                      <a:pt x="925" y="123"/>
                    </a:lnTo>
                    <a:lnTo>
                      <a:pt x="929" y="105"/>
                    </a:lnTo>
                    <a:lnTo>
                      <a:pt x="932" y="85"/>
                    </a:lnTo>
                    <a:lnTo>
                      <a:pt x="934" y="66"/>
                    </a:lnTo>
                    <a:lnTo>
                      <a:pt x="793" y="97"/>
                    </a:lnTo>
                    <a:lnTo>
                      <a:pt x="808" y="130"/>
                    </a:lnTo>
                    <a:lnTo>
                      <a:pt x="761" y="152"/>
                    </a:lnTo>
                    <a:lnTo>
                      <a:pt x="742" y="109"/>
                    </a:lnTo>
                    <a:lnTo>
                      <a:pt x="742" y="109"/>
                    </a:lnTo>
                    <a:close/>
                    <a:moveTo>
                      <a:pt x="326" y="446"/>
                    </a:moveTo>
                    <a:lnTo>
                      <a:pt x="326" y="446"/>
                    </a:lnTo>
                    <a:lnTo>
                      <a:pt x="316" y="428"/>
                    </a:lnTo>
                    <a:lnTo>
                      <a:pt x="308" y="409"/>
                    </a:lnTo>
                    <a:lnTo>
                      <a:pt x="300" y="390"/>
                    </a:lnTo>
                    <a:lnTo>
                      <a:pt x="292" y="371"/>
                    </a:lnTo>
                    <a:lnTo>
                      <a:pt x="286" y="350"/>
                    </a:lnTo>
                    <a:lnTo>
                      <a:pt x="279" y="331"/>
                    </a:lnTo>
                    <a:lnTo>
                      <a:pt x="274" y="309"/>
                    </a:lnTo>
                    <a:lnTo>
                      <a:pt x="269" y="288"/>
                    </a:lnTo>
                    <a:lnTo>
                      <a:pt x="264" y="267"/>
                    </a:lnTo>
                    <a:lnTo>
                      <a:pt x="261" y="244"/>
                    </a:lnTo>
                    <a:lnTo>
                      <a:pt x="258" y="221"/>
                    </a:lnTo>
                    <a:lnTo>
                      <a:pt x="256" y="198"/>
                    </a:lnTo>
                    <a:lnTo>
                      <a:pt x="253" y="174"/>
                    </a:lnTo>
                    <a:lnTo>
                      <a:pt x="252" y="151"/>
                    </a:lnTo>
                    <a:lnTo>
                      <a:pt x="251" y="102"/>
                    </a:lnTo>
                    <a:lnTo>
                      <a:pt x="228" y="152"/>
                    </a:lnTo>
                    <a:lnTo>
                      <a:pt x="182" y="130"/>
                    </a:lnTo>
                    <a:lnTo>
                      <a:pt x="197" y="97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8" y="85"/>
                    </a:lnTo>
                    <a:lnTo>
                      <a:pt x="60" y="105"/>
                    </a:lnTo>
                    <a:lnTo>
                      <a:pt x="63" y="123"/>
                    </a:lnTo>
                    <a:lnTo>
                      <a:pt x="68" y="142"/>
                    </a:lnTo>
                    <a:lnTo>
                      <a:pt x="72" y="159"/>
                    </a:lnTo>
                    <a:lnTo>
                      <a:pt x="77" y="177"/>
                    </a:lnTo>
                    <a:lnTo>
                      <a:pt x="83" y="192"/>
                    </a:lnTo>
                    <a:lnTo>
                      <a:pt x="89" y="208"/>
                    </a:lnTo>
                    <a:lnTo>
                      <a:pt x="96" y="222"/>
                    </a:lnTo>
                    <a:lnTo>
                      <a:pt x="102" y="236"/>
                    </a:lnTo>
                    <a:lnTo>
                      <a:pt x="118" y="263"/>
                    </a:lnTo>
                    <a:lnTo>
                      <a:pt x="135" y="288"/>
                    </a:lnTo>
                    <a:lnTo>
                      <a:pt x="153" y="311"/>
                    </a:lnTo>
                    <a:lnTo>
                      <a:pt x="153" y="311"/>
                    </a:lnTo>
                    <a:lnTo>
                      <a:pt x="172" y="332"/>
                    </a:lnTo>
                    <a:lnTo>
                      <a:pt x="191" y="350"/>
                    </a:lnTo>
                    <a:lnTo>
                      <a:pt x="212" y="369"/>
                    </a:lnTo>
                    <a:lnTo>
                      <a:pt x="234" y="385"/>
                    </a:lnTo>
                    <a:lnTo>
                      <a:pt x="256" y="401"/>
                    </a:lnTo>
                    <a:lnTo>
                      <a:pt x="279" y="417"/>
                    </a:lnTo>
                    <a:lnTo>
                      <a:pt x="326" y="446"/>
                    </a:lnTo>
                    <a:lnTo>
                      <a:pt x="326" y="446"/>
                    </a:lnTo>
                    <a:close/>
                    <a:moveTo>
                      <a:pt x="304" y="70"/>
                    </a:moveTo>
                    <a:lnTo>
                      <a:pt x="304" y="70"/>
                    </a:lnTo>
                    <a:lnTo>
                      <a:pt x="304" y="120"/>
                    </a:lnTo>
                    <a:lnTo>
                      <a:pt x="307" y="170"/>
                    </a:lnTo>
                    <a:lnTo>
                      <a:pt x="309" y="194"/>
                    </a:lnTo>
                    <a:lnTo>
                      <a:pt x="312" y="218"/>
                    </a:lnTo>
                    <a:lnTo>
                      <a:pt x="315" y="242"/>
                    </a:lnTo>
                    <a:lnTo>
                      <a:pt x="320" y="266"/>
                    </a:lnTo>
                    <a:lnTo>
                      <a:pt x="320" y="266"/>
                    </a:lnTo>
                    <a:lnTo>
                      <a:pt x="325" y="288"/>
                    </a:lnTo>
                    <a:lnTo>
                      <a:pt x="331" y="312"/>
                    </a:lnTo>
                    <a:lnTo>
                      <a:pt x="339" y="335"/>
                    </a:lnTo>
                    <a:lnTo>
                      <a:pt x="348" y="358"/>
                    </a:lnTo>
                    <a:lnTo>
                      <a:pt x="358" y="380"/>
                    </a:lnTo>
                    <a:lnTo>
                      <a:pt x="368" y="401"/>
                    </a:lnTo>
                    <a:lnTo>
                      <a:pt x="381" y="423"/>
                    </a:lnTo>
                    <a:lnTo>
                      <a:pt x="394" y="445"/>
                    </a:lnTo>
                    <a:lnTo>
                      <a:pt x="394" y="445"/>
                    </a:lnTo>
                    <a:lnTo>
                      <a:pt x="398" y="448"/>
                    </a:lnTo>
                    <a:lnTo>
                      <a:pt x="401" y="450"/>
                    </a:lnTo>
                    <a:lnTo>
                      <a:pt x="404" y="452"/>
                    </a:lnTo>
                    <a:lnTo>
                      <a:pt x="407" y="453"/>
                    </a:lnTo>
                    <a:lnTo>
                      <a:pt x="412" y="453"/>
                    </a:lnTo>
                    <a:lnTo>
                      <a:pt x="416" y="453"/>
                    </a:lnTo>
                    <a:lnTo>
                      <a:pt x="419" y="452"/>
                    </a:lnTo>
                    <a:lnTo>
                      <a:pt x="424" y="450"/>
                    </a:lnTo>
                    <a:lnTo>
                      <a:pt x="424" y="450"/>
                    </a:lnTo>
                    <a:lnTo>
                      <a:pt x="427" y="447"/>
                    </a:lnTo>
                    <a:lnTo>
                      <a:pt x="429" y="444"/>
                    </a:lnTo>
                    <a:lnTo>
                      <a:pt x="430" y="440"/>
                    </a:lnTo>
                    <a:lnTo>
                      <a:pt x="431" y="436"/>
                    </a:lnTo>
                    <a:lnTo>
                      <a:pt x="432" y="433"/>
                    </a:lnTo>
                    <a:lnTo>
                      <a:pt x="431" y="428"/>
                    </a:lnTo>
                    <a:lnTo>
                      <a:pt x="430" y="425"/>
                    </a:lnTo>
                    <a:lnTo>
                      <a:pt x="428" y="421"/>
                    </a:lnTo>
                    <a:lnTo>
                      <a:pt x="428" y="421"/>
                    </a:lnTo>
                    <a:lnTo>
                      <a:pt x="416" y="402"/>
                    </a:lnTo>
                    <a:lnTo>
                      <a:pt x="404" y="382"/>
                    </a:lnTo>
                    <a:lnTo>
                      <a:pt x="394" y="362"/>
                    </a:lnTo>
                    <a:lnTo>
                      <a:pt x="386" y="342"/>
                    </a:lnTo>
                    <a:lnTo>
                      <a:pt x="378" y="321"/>
                    </a:lnTo>
                    <a:lnTo>
                      <a:pt x="371" y="300"/>
                    </a:lnTo>
                    <a:lnTo>
                      <a:pt x="365" y="279"/>
                    </a:lnTo>
                    <a:lnTo>
                      <a:pt x="360" y="257"/>
                    </a:lnTo>
                    <a:lnTo>
                      <a:pt x="360" y="257"/>
                    </a:lnTo>
                    <a:lnTo>
                      <a:pt x="355" y="234"/>
                    </a:lnTo>
                    <a:lnTo>
                      <a:pt x="352" y="212"/>
                    </a:lnTo>
                    <a:lnTo>
                      <a:pt x="350" y="189"/>
                    </a:lnTo>
                    <a:lnTo>
                      <a:pt x="348" y="166"/>
                    </a:lnTo>
                    <a:lnTo>
                      <a:pt x="346" y="119"/>
                    </a:lnTo>
                    <a:lnTo>
                      <a:pt x="346" y="70"/>
                    </a:lnTo>
                    <a:lnTo>
                      <a:pt x="346" y="70"/>
                    </a:lnTo>
                    <a:lnTo>
                      <a:pt x="345" y="67"/>
                    </a:lnTo>
                    <a:lnTo>
                      <a:pt x="343" y="63"/>
                    </a:lnTo>
                    <a:lnTo>
                      <a:pt x="342" y="59"/>
                    </a:lnTo>
                    <a:lnTo>
                      <a:pt x="339" y="56"/>
                    </a:lnTo>
                    <a:lnTo>
                      <a:pt x="337" y="54"/>
                    </a:lnTo>
                    <a:lnTo>
                      <a:pt x="333" y="52"/>
                    </a:lnTo>
                    <a:lnTo>
                      <a:pt x="329" y="51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1" y="51"/>
                    </a:lnTo>
                    <a:lnTo>
                      <a:pt x="317" y="52"/>
                    </a:lnTo>
                    <a:lnTo>
                      <a:pt x="313" y="53"/>
                    </a:lnTo>
                    <a:lnTo>
                      <a:pt x="311" y="56"/>
                    </a:lnTo>
                    <a:lnTo>
                      <a:pt x="308" y="58"/>
                    </a:lnTo>
                    <a:lnTo>
                      <a:pt x="307" y="63"/>
                    </a:lnTo>
                    <a:lnTo>
                      <a:pt x="304" y="66"/>
                    </a:lnTo>
                    <a:lnTo>
                      <a:pt x="304" y="70"/>
                    </a:lnTo>
                    <a:lnTo>
                      <a:pt x="304" y="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6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89A80C-54A9-4BFB-991C-6B37FE000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1"/>
          <a:stretch/>
        </p:blipFill>
        <p:spPr>
          <a:xfrm>
            <a:off x="0" y="1580917"/>
            <a:ext cx="9141179" cy="3564171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04766117-4A53-417B-863B-964E26A29392}"/>
              </a:ext>
            </a:extLst>
          </p:cNvPr>
          <p:cNvSpPr txBox="1"/>
          <p:nvPr/>
        </p:nvSpPr>
        <p:spPr>
          <a:xfrm>
            <a:off x="1871700" y="1708448"/>
            <a:ext cx="5315941" cy="996592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谢谢您的观看！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watching!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655993D-A5D2-704F-88A0-C098EF1E63B8}"/>
              </a:ext>
            </a:extLst>
          </p:cNvPr>
          <p:cNvSpPr/>
          <p:nvPr/>
        </p:nvSpPr>
        <p:spPr>
          <a:xfrm>
            <a:off x="4860032" y="3555732"/>
            <a:ext cx="420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8EFF"/>
                </a:solidFill>
                <a:latin typeface="Helvetica Neue" panose="02000503000000020004" pitchFamily="2" charset="0"/>
                <a:hlinkClick r:id="rId4"/>
              </a:rPr>
              <a:t>https://github.com/IMRFeng/autohash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 </a:t>
            </a:r>
            <a:endParaRPr lang="en-US" altLang="zh-CN" dirty="0">
              <a:solidFill>
                <a:srgbClr val="118EFF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5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5541533" y="1415388"/>
            <a:ext cx="1753985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UBI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模式车险</a:t>
            </a:r>
          </a:p>
        </p:txBody>
      </p:sp>
      <p:sp>
        <p:nvSpPr>
          <p:cNvPr id="9" name="MH_Entry_2"/>
          <p:cNvSpPr/>
          <p:nvPr>
            <p:custDataLst>
              <p:tags r:id="rId2"/>
            </p:custDataLst>
          </p:nvPr>
        </p:nvSpPr>
        <p:spPr>
          <a:xfrm>
            <a:off x="5541533" y="2136057"/>
            <a:ext cx="251006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架构与激励机制</a:t>
            </a:r>
            <a:r>
              <a:rPr lang="zh-CN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en-US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Entry_3"/>
          <p:cNvSpPr/>
          <p:nvPr>
            <p:custDataLst>
              <p:tags r:id="rId3"/>
            </p:custDataLst>
          </p:nvPr>
        </p:nvSpPr>
        <p:spPr>
          <a:xfrm>
            <a:off x="5541533" y="2821688"/>
            <a:ext cx="1753985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技术演示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Entry_4"/>
          <p:cNvSpPr/>
          <p:nvPr>
            <p:custDataLst>
              <p:tags r:id="rId4"/>
            </p:custDataLst>
          </p:nvPr>
        </p:nvSpPr>
        <p:spPr>
          <a:xfrm>
            <a:off x="5541532" y="3532992"/>
            <a:ext cx="1753985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场景拓展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279">
            <a:extLst>
              <a:ext uri="{FF2B5EF4-FFF2-40B4-BE49-F238E27FC236}">
                <a16:creationId xmlns:a16="http://schemas.microsoft.com/office/drawing/2014/main" id="{2B5051E4-EEB0-477D-83A7-F1429A51EDA6}"/>
              </a:ext>
            </a:extLst>
          </p:cNvPr>
          <p:cNvGrpSpPr/>
          <p:nvPr/>
        </p:nvGrpSpPr>
        <p:grpSpPr>
          <a:xfrm>
            <a:off x="4786129" y="1276400"/>
            <a:ext cx="482633" cy="482721"/>
            <a:chOff x="846989" y="1401020"/>
            <a:chExt cx="877416" cy="877416"/>
          </a:xfrm>
          <a:effectLst/>
        </p:grpSpPr>
        <p:sp>
          <p:nvSpPr>
            <p:cNvPr id="13" name="Teardrop 108">
              <a:extLst>
                <a:ext uri="{FF2B5EF4-FFF2-40B4-BE49-F238E27FC236}">
                  <a16:creationId xmlns:a16="http://schemas.microsoft.com/office/drawing/2014/main" id="{B7816AAD-EA9C-4698-B51C-8F39CE467597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11">
              <a:extLst>
                <a:ext uri="{FF2B5EF4-FFF2-40B4-BE49-F238E27FC236}">
                  <a16:creationId xmlns:a16="http://schemas.microsoft.com/office/drawing/2014/main" id="{F6FABAE5-1996-4AE9-B4C7-D12804C2205E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3F0587D-8B78-4839-80FB-1D279FA485AD}"/>
              </a:ext>
            </a:extLst>
          </p:cNvPr>
          <p:cNvGrpSpPr/>
          <p:nvPr/>
        </p:nvGrpSpPr>
        <p:grpSpPr>
          <a:xfrm>
            <a:off x="4786129" y="1987588"/>
            <a:ext cx="482633" cy="482721"/>
            <a:chOff x="846989" y="1401020"/>
            <a:chExt cx="877416" cy="877416"/>
          </a:xfrm>
          <a:effectLst/>
        </p:grpSpPr>
        <p:sp>
          <p:nvSpPr>
            <p:cNvPr id="16" name="Teardrop 108">
              <a:extLst>
                <a:ext uri="{FF2B5EF4-FFF2-40B4-BE49-F238E27FC236}">
                  <a16:creationId xmlns:a16="http://schemas.microsoft.com/office/drawing/2014/main" id="{808BCAF1-37AA-4CA5-B5A7-08B24E4FE758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111">
              <a:extLst>
                <a:ext uri="{FF2B5EF4-FFF2-40B4-BE49-F238E27FC236}">
                  <a16:creationId xmlns:a16="http://schemas.microsoft.com/office/drawing/2014/main" id="{B54ACA7F-B699-47DF-B2AF-C41D01B45EDB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279">
            <a:extLst>
              <a:ext uri="{FF2B5EF4-FFF2-40B4-BE49-F238E27FC236}">
                <a16:creationId xmlns:a16="http://schemas.microsoft.com/office/drawing/2014/main" id="{CE4274FC-B69A-4044-81C6-2F1C680520C6}"/>
              </a:ext>
            </a:extLst>
          </p:cNvPr>
          <p:cNvGrpSpPr/>
          <p:nvPr/>
        </p:nvGrpSpPr>
        <p:grpSpPr>
          <a:xfrm>
            <a:off x="4786129" y="2721125"/>
            <a:ext cx="482633" cy="482721"/>
            <a:chOff x="846989" y="1401020"/>
            <a:chExt cx="877416" cy="877416"/>
          </a:xfrm>
          <a:effectLst/>
        </p:grpSpPr>
        <p:sp>
          <p:nvSpPr>
            <p:cNvPr id="19" name="Teardrop 108">
              <a:extLst>
                <a:ext uri="{FF2B5EF4-FFF2-40B4-BE49-F238E27FC236}">
                  <a16:creationId xmlns:a16="http://schemas.microsoft.com/office/drawing/2014/main" id="{AC502185-9132-4C2C-A0A9-26D12C13D250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111">
              <a:extLst>
                <a:ext uri="{FF2B5EF4-FFF2-40B4-BE49-F238E27FC236}">
                  <a16:creationId xmlns:a16="http://schemas.microsoft.com/office/drawing/2014/main" id="{8843DCD9-49F3-4E9E-BC8A-11BDC46D7524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79">
            <a:extLst>
              <a:ext uri="{FF2B5EF4-FFF2-40B4-BE49-F238E27FC236}">
                <a16:creationId xmlns:a16="http://schemas.microsoft.com/office/drawing/2014/main" id="{BEB35325-64CF-4974-B72B-D880C3E514E6}"/>
              </a:ext>
            </a:extLst>
          </p:cNvPr>
          <p:cNvGrpSpPr/>
          <p:nvPr/>
        </p:nvGrpSpPr>
        <p:grpSpPr>
          <a:xfrm>
            <a:off x="4786129" y="3430912"/>
            <a:ext cx="482633" cy="482721"/>
            <a:chOff x="846989" y="1401020"/>
            <a:chExt cx="877416" cy="877416"/>
          </a:xfrm>
          <a:effectLst/>
        </p:grpSpPr>
        <p:sp>
          <p:nvSpPr>
            <p:cNvPr id="22" name="Teardrop 108">
              <a:extLst>
                <a:ext uri="{FF2B5EF4-FFF2-40B4-BE49-F238E27FC236}">
                  <a16:creationId xmlns:a16="http://schemas.microsoft.com/office/drawing/2014/main" id="{746C8B15-531E-403F-B484-95F9E8041067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111">
              <a:extLst>
                <a:ext uri="{FF2B5EF4-FFF2-40B4-BE49-F238E27FC236}">
                  <a16:creationId xmlns:a16="http://schemas.microsoft.com/office/drawing/2014/main" id="{D321EFC4-FD2D-43FE-9757-281FB12C6879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MH_Others_1"/>
          <p:cNvSpPr txBox="1"/>
          <p:nvPr>
            <p:custDataLst>
              <p:tags r:id="rId5"/>
            </p:custDataLst>
          </p:nvPr>
        </p:nvSpPr>
        <p:spPr>
          <a:xfrm>
            <a:off x="2165887" y="1809896"/>
            <a:ext cx="483091" cy="147732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26" name="MH_Others_2"/>
          <p:cNvSpPr txBox="1"/>
          <p:nvPr>
            <p:custDataLst>
              <p:tags r:id="rId6"/>
            </p:custDataLst>
          </p:nvPr>
        </p:nvSpPr>
        <p:spPr>
          <a:xfrm rot="5400000">
            <a:off x="1087174" y="2425450"/>
            <a:ext cx="1691680" cy="24622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 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3307" y="657195"/>
            <a:ext cx="654025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8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6424" y="535713"/>
            <a:ext cx="4680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9585" y="196280"/>
            <a:ext cx="1025922" cy="110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62629" y="495686"/>
            <a:ext cx="2621439" cy="3877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UBI</a:t>
            </a:r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模式车险 </a:t>
            </a:r>
            <a:endParaRPr lang="en-US" altLang="zh-CN" sz="28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0C07D63-4DF2-5942-9741-09D3097631B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8239" y="1301960"/>
            <a:ext cx="1750847" cy="10630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356D2DB-C631-F741-B7DE-7313470DE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289" y="2432326"/>
            <a:ext cx="1256089" cy="120777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611EDB9-F9CC-C740-8627-2C3C51F19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563" y="2448645"/>
            <a:ext cx="1201238" cy="120123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1DAA8BD-1C79-8642-A4C7-A8CA6AE86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654" y="2500723"/>
            <a:ext cx="1201238" cy="89977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0C06D92-DC90-DA45-97F6-FC276E1C6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0607" y="1449504"/>
            <a:ext cx="916379" cy="107589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A330E0B-4FFF-0F47-8FC2-3A9416FA59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1760" y="2732609"/>
            <a:ext cx="1201238" cy="907057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FB8E88E-D428-1340-AA5F-450660C6F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8370" y="1489081"/>
            <a:ext cx="1091838" cy="103632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B15C2AD-E8A7-F144-B4B9-35F86A3B853E}"/>
              </a:ext>
            </a:extLst>
          </p:cNvPr>
          <p:cNvSpPr/>
          <p:nvPr/>
        </p:nvSpPr>
        <p:spPr>
          <a:xfrm>
            <a:off x="364654" y="3930135"/>
            <a:ext cx="7570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驾驶行为关联车险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</a:rPr>
              <a:t>UBI (Usage Based Insurance)： 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基于车主驾驶行为以及使用车辆相关数据相结合的个性化保险产品。</a:t>
            </a:r>
          </a:p>
        </p:txBody>
      </p:sp>
    </p:spTree>
    <p:extLst>
      <p:ext uri="{BB962C8B-B14F-4D97-AF65-F5344CB8AC3E}">
        <p14:creationId xmlns:p14="http://schemas.microsoft.com/office/powerpoint/2010/main" val="13285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9532" y="276045"/>
            <a:ext cx="3413527" cy="3323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传统车险的保费计算</a:t>
            </a:r>
            <a:r>
              <a:rPr lang="zh-CN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2DF422-5732-8145-98E3-65C60248AEF4}"/>
              </a:ext>
            </a:extLst>
          </p:cNvPr>
          <p:cNvSpPr txBox="1"/>
          <p:nvPr/>
        </p:nvSpPr>
        <p:spPr>
          <a:xfrm>
            <a:off x="475876" y="939849"/>
            <a:ext cx="699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车险保费价格 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基准纯风险保费 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➗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附加费用率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费率调整系数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68A997-136E-5346-9679-319430739DB9}"/>
              </a:ext>
            </a:extLst>
          </p:cNvPr>
          <p:cNvSpPr txBox="1"/>
          <p:nvPr/>
        </p:nvSpPr>
        <p:spPr>
          <a:xfrm>
            <a:off x="2555776" y="2518355"/>
            <a:ext cx="3595856" cy="307777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参考中国保险行业协会拟定的费率基准执行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CBA508-EF5C-1748-A2A4-AB360F3ECD2A}"/>
              </a:ext>
            </a:extLst>
          </p:cNvPr>
          <p:cNvSpPr txBox="1"/>
          <p:nvPr/>
        </p:nvSpPr>
        <p:spPr>
          <a:xfrm>
            <a:off x="3519341" y="1743281"/>
            <a:ext cx="5264583" cy="307777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交通违法系数 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无赔款优待系数 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自主核保系数 </a:t>
            </a:r>
            <a:r>
              <a:rPr kumimoji="1" lang="en-US" altLang="zh-CN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自主渠道系数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C70956-8119-7A49-9C20-EA71CF90A852}"/>
              </a:ext>
            </a:extLst>
          </p:cNvPr>
          <p:cNvSpPr txBox="1"/>
          <p:nvPr/>
        </p:nvSpPr>
        <p:spPr>
          <a:xfrm>
            <a:off x="6265765" y="2518355"/>
            <a:ext cx="2518638" cy="307777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由保险公司在调整范围内拟定</a:t>
            </a:r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B35FAB4B-BF20-8D45-9D49-6DF03065BC10}"/>
              </a:ext>
            </a:extLst>
          </p:cNvPr>
          <p:cNvSpPr/>
          <p:nvPr/>
        </p:nvSpPr>
        <p:spPr>
          <a:xfrm>
            <a:off x="6075625" y="1278403"/>
            <a:ext cx="324036" cy="394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>
            <a:extLst>
              <a:ext uri="{FF2B5EF4-FFF2-40B4-BE49-F238E27FC236}">
                <a16:creationId xmlns:a16="http://schemas.microsoft.com/office/drawing/2014/main" id="{8A3F9ED6-5BB9-454C-AF32-45C8FCA7761F}"/>
              </a:ext>
            </a:extLst>
          </p:cNvPr>
          <p:cNvSpPr/>
          <p:nvPr/>
        </p:nvSpPr>
        <p:spPr>
          <a:xfrm>
            <a:off x="6676799" y="2086394"/>
            <a:ext cx="324036" cy="394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箭头 13">
            <a:extLst>
              <a:ext uri="{FF2B5EF4-FFF2-40B4-BE49-F238E27FC236}">
                <a16:creationId xmlns:a16="http://schemas.microsoft.com/office/drawing/2014/main" id="{2FFFADA4-0D5B-6148-98DA-90C981E5E10E}"/>
              </a:ext>
            </a:extLst>
          </p:cNvPr>
          <p:cNvSpPr/>
          <p:nvPr/>
        </p:nvSpPr>
        <p:spPr>
          <a:xfrm>
            <a:off x="8019841" y="2086394"/>
            <a:ext cx="324036" cy="394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上箭头 14">
            <a:extLst>
              <a:ext uri="{FF2B5EF4-FFF2-40B4-BE49-F238E27FC236}">
                <a16:creationId xmlns:a16="http://schemas.microsoft.com/office/drawing/2014/main" id="{FC1BE35D-E5ED-EA4D-9D70-A04F1CC3DE7B}"/>
              </a:ext>
            </a:extLst>
          </p:cNvPr>
          <p:cNvSpPr/>
          <p:nvPr/>
        </p:nvSpPr>
        <p:spPr>
          <a:xfrm>
            <a:off x="5333757" y="2086393"/>
            <a:ext cx="324036" cy="394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上箭头 15">
            <a:extLst>
              <a:ext uri="{FF2B5EF4-FFF2-40B4-BE49-F238E27FC236}">
                <a16:creationId xmlns:a16="http://schemas.microsoft.com/office/drawing/2014/main" id="{E07C5AA7-EFFD-A046-9ABA-9B8227D08098}"/>
              </a:ext>
            </a:extLst>
          </p:cNvPr>
          <p:cNvSpPr/>
          <p:nvPr/>
        </p:nvSpPr>
        <p:spPr>
          <a:xfrm>
            <a:off x="4002754" y="2086393"/>
            <a:ext cx="324036" cy="394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上箭头 16">
            <a:extLst>
              <a:ext uri="{FF2B5EF4-FFF2-40B4-BE49-F238E27FC236}">
                <a16:creationId xmlns:a16="http://schemas.microsoft.com/office/drawing/2014/main" id="{62EB7DBE-9216-CC44-8910-0C7CB2B34E02}"/>
              </a:ext>
            </a:extLst>
          </p:cNvPr>
          <p:cNvSpPr/>
          <p:nvPr/>
        </p:nvSpPr>
        <p:spPr>
          <a:xfrm>
            <a:off x="2789697" y="1278403"/>
            <a:ext cx="324036" cy="12028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C067FF-4684-174B-AF34-1FC6625F280E}"/>
              </a:ext>
            </a:extLst>
          </p:cNvPr>
          <p:cNvSpPr/>
          <p:nvPr/>
        </p:nvSpPr>
        <p:spPr>
          <a:xfrm>
            <a:off x="1151620" y="3443854"/>
            <a:ext cx="43845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车主驾驶行为：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制动、加速、变道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车辆参数：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行驶公里数、车速、燃油消耗、发动机参数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车辆位置信息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0A13AD-FDC5-3440-A3DA-EE3FFF4785EA}"/>
              </a:ext>
            </a:extLst>
          </p:cNvPr>
          <p:cNvSpPr/>
          <p:nvPr/>
        </p:nvSpPr>
        <p:spPr>
          <a:xfrm>
            <a:off x="850864" y="3486021"/>
            <a:ext cx="358880" cy="25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</a:rPr>
              <a:t>X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DCA9B2F-C679-564A-BD5D-A312699CAECC}"/>
              </a:ext>
            </a:extLst>
          </p:cNvPr>
          <p:cNvSpPr/>
          <p:nvPr/>
        </p:nvSpPr>
        <p:spPr>
          <a:xfrm>
            <a:off x="850864" y="3916196"/>
            <a:ext cx="358880" cy="25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</a:rPr>
              <a:t>X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FF80DF9-329C-3043-903D-7BF1BB5FD5A1}"/>
              </a:ext>
            </a:extLst>
          </p:cNvPr>
          <p:cNvSpPr/>
          <p:nvPr/>
        </p:nvSpPr>
        <p:spPr>
          <a:xfrm>
            <a:off x="850864" y="4346371"/>
            <a:ext cx="358880" cy="25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C00000"/>
                </a:solidFill>
              </a:rPr>
              <a:t>X</a:t>
            </a:r>
            <a:endParaRPr kumimoji="1"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1CCCB85E-2F6F-E44D-9965-DCE1149FA137}"/>
              </a:ext>
            </a:extLst>
          </p:cNvPr>
          <p:cNvCxnSpPr/>
          <p:nvPr/>
        </p:nvCxnSpPr>
        <p:spPr>
          <a:xfrm>
            <a:off x="359532" y="3184612"/>
            <a:ext cx="854085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闪电形 26">
            <a:extLst>
              <a:ext uri="{FF2B5EF4-FFF2-40B4-BE49-F238E27FC236}">
                <a16:creationId xmlns:a16="http://schemas.microsoft.com/office/drawing/2014/main" id="{DDF449F6-294A-A24E-8D42-485B1E4F35FC}"/>
              </a:ext>
            </a:extLst>
          </p:cNvPr>
          <p:cNvSpPr/>
          <p:nvPr/>
        </p:nvSpPr>
        <p:spPr>
          <a:xfrm>
            <a:off x="256801" y="2975811"/>
            <a:ext cx="510747" cy="468043"/>
          </a:xfrm>
          <a:prstGeom prst="lightningBol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596778-8CD9-5E45-B84D-731E8067F448}"/>
              </a:ext>
            </a:extLst>
          </p:cNvPr>
          <p:cNvSpPr txBox="1"/>
          <p:nvPr/>
        </p:nvSpPr>
        <p:spPr>
          <a:xfrm>
            <a:off x="5836910" y="3566712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车险保费建模不够准确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保费计算周期过长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无法个性化定制车险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21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E87A7D7-1CDF-1247-A000-34FB53C8F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771" y="298026"/>
            <a:ext cx="3907626" cy="2922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449172-243B-2648-9574-BAB79E79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03" y="1679973"/>
            <a:ext cx="6061415" cy="3180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标题 5">
            <a:extLst>
              <a:ext uri="{FF2B5EF4-FFF2-40B4-BE49-F238E27FC236}">
                <a16:creationId xmlns:a16="http://schemas.microsoft.com/office/drawing/2014/main" id="{812DF2F9-3E13-5C40-99D9-C079F53080A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3855" y="376300"/>
            <a:ext cx="4467916" cy="6647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车载自动诊断系统 </a:t>
            </a:r>
            <a:r>
              <a:rPr lang="en-US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OBD</a:t>
            </a:r>
          </a:p>
          <a:p>
            <a:pPr algn="l"/>
            <a:r>
              <a:rPr lang="en-US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(On-Board Diagnostics)</a:t>
            </a:r>
            <a:r>
              <a:rPr lang="zh-CN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7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>
            <a:extLst>
              <a:ext uri="{FF2B5EF4-FFF2-40B4-BE49-F238E27FC236}">
                <a16:creationId xmlns:a16="http://schemas.microsoft.com/office/drawing/2014/main" id="{F58FE16E-0B04-4849-AF54-27555D7A5A6E}"/>
              </a:ext>
            </a:extLst>
          </p:cNvPr>
          <p:cNvSpPr>
            <a:spLocks/>
          </p:cNvSpPr>
          <p:nvPr/>
        </p:nvSpPr>
        <p:spPr bwMode="auto">
          <a:xfrm>
            <a:off x="4063002" y="1141222"/>
            <a:ext cx="2552700" cy="837001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895 h 895"/>
              <a:gd name="T4" fmla="*/ 873 w 873"/>
              <a:gd name="T5" fmla="*/ 895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66815796-EB1D-A644-853A-758084E1D5E5}"/>
              </a:ext>
            </a:extLst>
          </p:cNvPr>
          <p:cNvSpPr>
            <a:spLocks/>
          </p:cNvSpPr>
          <p:nvPr/>
        </p:nvSpPr>
        <p:spPr bwMode="auto">
          <a:xfrm rot="5400000">
            <a:off x="7202600" y="1561188"/>
            <a:ext cx="1317625" cy="2154873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895 h 895"/>
              <a:gd name="T4" fmla="*/ 873 w 873"/>
              <a:gd name="T5" fmla="*/ 895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E0B75132-3571-CC44-BB13-C9E073428A1B}"/>
              </a:ext>
            </a:extLst>
          </p:cNvPr>
          <p:cNvSpPr>
            <a:spLocks/>
          </p:cNvSpPr>
          <p:nvPr/>
        </p:nvSpPr>
        <p:spPr bwMode="auto">
          <a:xfrm flipH="1" flipV="1">
            <a:off x="4226515" y="3440312"/>
            <a:ext cx="2552700" cy="898525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895 h 895"/>
              <a:gd name="T4" fmla="*/ 873 w 873"/>
              <a:gd name="T5" fmla="*/ 895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C86D993D-B2D7-0043-BB07-57EF5C29AEB9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1555257" y="937328"/>
            <a:ext cx="1317625" cy="3688342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895 h 895"/>
              <a:gd name="T4" fmla="*/ 873 w 873"/>
              <a:gd name="T5" fmla="*/ 895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FCDD7D92-D147-524D-8C71-A549C47EF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409" y="2189389"/>
            <a:ext cx="2331207" cy="1044869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OBD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采集数据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EAA9F8AE-47C4-0B41-A4D6-6BE06235F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3490" y="1145601"/>
            <a:ext cx="271462" cy="27146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19DD9583-DEB0-2841-9C44-0BA294F83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387" y="2036952"/>
            <a:ext cx="271463" cy="27146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FEF77364-84F5-9542-834F-86CC9105A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027" y="4049119"/>
            <a:ext cx="271463" cy="27146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1F36CBA3-4EDE-B14F-83D0-14E9D9640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7" y="3097412"/>
            <a:ext cx="271463" cy="27146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 Box 12">
            <a:extLst>
              <a:ext uri="{FF2B5EF4-FFF2-40B4-BE49-F238E27FC236}">
                <a16:creationId xmlns:a16="http://schemas.microsoft.com/office/drawing/2014/main" id="{950D40CB-B1E4-3749-B3AB-91A6D26BE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840" y="1448922"/>
            <a:ext cx="2540000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标识信息</a:t>
            </a:r>
            <a:endParaRPr lang="en-US" altLang="zh-CN" sz="16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4" name="Text Box 12">
            <a:extLst>
              <a:ext uri="{FF2B5EF4-FFF2-40B4-BE49-F238E27FC236}">
                <a16:creationId xmlns:a16="http://schemas.microsoft.com/office/drawing/2014/main" id="{85F3C5C2-9BDC-7046-8356-C373A049A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490" y="3827520"/>
            <a:ext cx="2540000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位置信息</a:t>
            </a:r>
            <a:endParaRPr lang="en-US" altLang="zh-CN" sz="16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1092B34E-FBC8-F84D-BF64-E1CFF0705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1303" y="2211233"/>
            <a:ext cx="1898044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时间信息</a:t>
            </a:r>
            <a:endParaRPr lang="en-US" altLang="zh-CN" sz="16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EA22A96B-D4F6-2F4D-8BC7-AD370E648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221" y="3097412"/>
            <a:ext cx="2540000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行驶信息</a:t>
            </a:r>
            <a:endParaRPr lang="en-US" altLang="zh-CN" sz="16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5D72A73-7399-1246-94EB-41D7360721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5234" y="885556"/>
            <a:ext cx="1750847" cy="106301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F77B9F0-C58F-5645-8C9B-7E2305339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2572544"/>
            <a:ext cx="1256089" cy="120777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525C9FB-2ABC-D645-89EC-86813672B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221" y="3522095"/>
            <a:ext cx="1201238" cy="120123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F6D0C36-D4DE-A241-BC96-25246511B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90" y="2247414"/>
            <a:ext cx="955469" cy="71568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DDA92FF-6BA7-1B44-8F22-D61DF2131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653" y="1226024"/>
            <a:ext cx="796028" cy="93459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687C793-9EF2-254F-A2EE-4456AF414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047" y="2224955"/>
            <a:ext cx="1040150" cy="785419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90CB217-4499-9846-BF9E-5509D5233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6035" y="1430410"/>
            <a:ext cx="1091838" cy="1036320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31" name="标题 5">
            <a:extLst>
              <a:ext uri="{FF2B5EF4-FFF2-40B4-BE49-F238E27FC236}">
                <a16:creationId xmlns:a16="http://schemas.microsoft.com/office/drawing/2014/main" id="{A505140C-2880-1C44-B427-28A41EDE902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93855" y="376300"/>
            <a:ext cx="4467916" cy="3323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OBD</a:t>
            </a:r>
            <a:r>
              <a:rPr lang="zh-CN" altLang="en-US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数据采集</a:t>
            </a:r>
            <a:endParaRPr lang="en-US" altLang="zh-CN" sz="24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5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9532" y="276045"/>
            <a:ext cx="3413527" cy="33239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UBI</a:t>
            </a:r>
            <a:r>
              <a:rPr lang="zh-CN" altLang="en-US" sz="24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产品模式</a:t>
            </a:r>
            <a:endParaRPr lang="en-US" altLang="zh-CN" sz="24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PA_淘宝网Chenying0907出品 20">
            <a:extLst>
              <a:ext uri="{FF2B5EF4-FFF2-40B4-BE49-F238E27FC236}">
                <a16:creationId xmlns:a16="http://schemas.microsoft.com/office/drawing/2014/main" id="{AC178E78-EB4C-C54F-BACF-37EB213BDE76}"/>
              </a:ext>
            </a:extLst>
          </p:cNvPr>
          <p:cNvGrpSpPr/>
          <p:nvPr>
            <p:custDataLst>
              <p:tags r:id="rId2"/>
            </p:custDataLst>
          </p:nvPr>
        </p:nvGrpSpPr>
        <p:grpSpPr bwMode="auto">
          <a:xfrm>
            <a:off x="1367645" y="1060376"/>
            <a:ext cx="5256583" cy="3492388"/>
            <a:chOff x="0" y="0"/>
            <a:chExt cx="6037179" cy="3773236"/>
          </a:xfrm>
          <a:solidFill>
            <a:schemeClr val="accent4">
              <a:lumMod val="50000"/>
            </a:schemeClr>
          </a:solidFill>
        </p:grpSpPr>
        <p:sp>
          <p:nvSpPr>
            <p:cNvPr id="33" name="形状 3">
              <a:extLst>
                <a:ext uri="{FF2B5EF4-FFF2-40B4-BE49-F238E27FC236}">
                  <a16:creationId xmlns:a16="http://schemas.microsoft.com/office/drawing/2014/main" id="{0157DB66-0E2E-E848-A5AA-F335D4DA269D}"/>
                </a:ext>
              </a:extLst>
            </p:cNvPr>
            <p:cNvSpPr/>
            <p:nvPr/>
          </p:nvSpPr>
          <p:spPr bwMode="auto">
            <a:xfrm>
              <a:off x="0" y="0"/>
              <a:ext cx="6037179" cy="3773236"/>
            </a:xfrm>
            <a:custGeom>
              <a:avLst/>
              <a:gdLst>
                <a:gd name="T0" fmla="*/ 0 w 6037179"/>
                <a:gd name="T1" fmla="*/ 3773236 h 3773236"/>
                <a:gd name="T2" fmla="*/ 3050033 w 6037179"/>
                <a:gd name="T3" fmla="*/ 864700 h 3773236"/>
                <a:gd name="T4" fmla="*/ 5040727 w 6037179"/>
                <a:gd name="T5" fmla="*/ 0 h 3773236"/>
                <a:gd name="T6" fmla="*/ 6037179 w 6037179"/>
                <a:gd name="T7" fmla="*/ 754647 h 3773236"/>
                <a:gd name="T8" fmla="*/ 5253297 w 6037179"/>
                <a:gd name="T9" fmla="*/ 1886618 h 3773236"/>
                <a:gd name="T10" fmla="*/ 5200155 w 6037179"/>
                <a:gd name="T11" fmla="*/ 1414963 h 3773236"/>
                <a:gd name="T12" fmla="*/ 754647 w 6037179"/>
                <a:gd name="T13" fmla="*/ 2751318 h 3773236"/>
                <a:gd name="T14" fmla="*/ 754647 w 6037179"/>
                <a:gd name="T15" fmla="*/ 2751318 h 37732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037179"/>
                <a:gd name="T25" fmla="*/ 0 h 3773236"/>
                <a:gd name="T26" fmla="*/ 6037179 w 6037179"/>
                <a:gd name="T27" fmla="*/ 3773236 h 37732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037179" h="3773236">
                  <a:moveTo>
                    <a:pt x="0" y="3773236"/>
                  </a:moveTo>
                  <a:cubicBezTo>
                    <a:pt x="670797" y="2096242"/>
                    <a:pt x="1687475" y="1126730"/>
                    <a:pt x="3050033" y="864700"/>
                  </a:cubicBezTo>
                  <a:cubicBezTo>
                    <a:pt x="4412591" y="602669"/>
                    <a:pt x="5076156" y="314436"/>
                    <a:pt x="5040727" y="0"/>
                  </a:cubicBezTo>
                  <a:lnTo>
                    <a:pt x="6037179" y="754647"/>
                  </a:lnTo>
                  <a:lnTo>
                    <a:pt x="5253297" y="1886618"/>
                  </a:lnTo>
                  <a:lnTo>
                    <a:pt x="5200155" y="1414963"/>
                  </a:lnTo>
                  <a:cubicBezTo>
                    <a:pt x="2739581" y="1624587"/>
                    <a:pt x="1257745" y="2070039"/>
                    <a:pt x="754647" y="2751318"/>
                  </a:cubicBezTo>
                  <a:cubicBezTo>
                    <a:pt x="251549" y="3432597"/>
                    <a:pt x="0" y="3773236"/>
                    <a:pt x="0" y="3773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淘宝网Chenying0907出品 5">
              <a:extLst>
                <a:ext uri="{FF2B5EF4-FFF2-40B4-BE49-F238E27FC236}">
                  <a16:creationId xmlns:a16="http://schemas.microsoft.com/office/drawing/2014/main" id="{A539D8DB-F1E0-B94D-A8B2-0DB82EAD0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595" y="2405736"/>
              <a:ext cx="156966" cy="15696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FFFF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dirty="0"/>
            </a:p>
          </p:txBody>
        </p:sp>
        <p:sp>
          <p:nvSpPr>
            <p:cNvPr id="36" name="淘宝网Chenying0907出品 7">
              <a:extLst>
                <a:ext uri="{FF2B5EF4-FFF2-40B4-BE49-F238E27FC236}">
                  <a16:creationId xmlns:a16="http://schemas.microsoft.com/office/drawing/2014/main" id="{6DD2FFF8-C668-B74E-9314-66E458574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254" y="1350016"/>
              <a:ext cx="283747" cy="28374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FFFF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淘宝网Chenying0907出品 9">
              <a:extLst>
                <a:ext uri="{FF2B5EF4-FFF2-40B4-BE49-F238E27FC236}">
                  <a16:creationId xmlns:a16="http://schemas.microsoft.com/office/drawing/2014/main" id="{704CC30D-4CFA-1B49-A517-33B791327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515" y="954629"/>
              <a:ext cx="392416" cy="3924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FFFF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FC5C0EDB-593C-584A-AEAC-B1A1FF77ACF1}"/>
              </a:ext>
            </a:extLst>
          </p:cNvPr>
          <p:cNvSpPr txBox="1"/>
          <p:nvPr/>
        </p:nvSpPr>
        <p:spPr>
          <a:xfrm>
            <a:off x="557" y="2430004"/>
            <a:ext cx="2291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第一代：基于行驶里程</a:t>
            </a:r>
            <a:endParaRPr kumimoji="1" lang="en-US" altLang="zh-CN" sz="1600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通过仪表记录车辆总里程信息，最基础的 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UBI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产品。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18BB16A-9D41-604E-B761-972648BCCB82}"/>
              </a:ext>
            </a:extLst>
          </p:cNvPr>
          <p:cNvSpPr txBox="1"/>
          <p:nvPr/>
        </p:nvSpPr>
        <p:spPr>
          <a:xfrm>
            <a:off x="1924986" y="926981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第二代：基于</a:t>
            </a:r>
            <a:r>
              <a:rPr kumimoji="1" lang="en-US" altLang="zh-CN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GPS</a:t>
            </a:r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里程的产品</a:t>
            </a:r>
            <a:endParaRPr kumimoji="1" lang="en-US" altLang="zh-CN" sz="1600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GPS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功能设备获取车主实时驾驶状态，包括行车地点、行驶时间等。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3D3F3B-4F8F-634B-BCBF-C04B653F902A}"/>
              </a:ext>
            </a:extLst>
          </p:cNvPr>
          <p:cNvSpPr txBox="1"/>
          <p:nvPr/>
        </p:nvSpPr>
        <p:spPr>
          <a:xfrm>
            <a:off x="3429652" y="3024040"/>
            <a:ext cx="3259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第三代：基于车主驾驶行为的产品</a:t>
            </a:r>
            <a:endParaRPr kumimoji="1" lang="en-US" altLang="zh-CN" sz="1600" b="1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OBD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车载设备读取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CAN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相关数据，实时获取车主驾驶行为及车辆属性数据，包括急刹车、急加速、急转弯次数、故障码记录、车辆</a:t>
            </a: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VIN</a:t>
            </a:r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码、油耗等。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C665EF5-E111-D64B-8ACB-02FDF1CB8819}"/>
              </a:ext>
            </a:extLst>
          </p:cNvPr>
          <p:cNvSpPr/>
          <p:nvPr/>
        </p:nvSpPr>
        <p:spPr>
          <a:xfrm>
            <a:off x="6568099" y="818212"/>
            <a:ext cx="25197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第四代：基于区块链的 UBI 驾驶行为关联产品</a:t>
            </a:r>
            <a:endParaRPr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accent4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个性化定制车险，优化保费结构</a:t>
            </a:r>
            <a:endParaRPr lang="en-US" altLang="zh-CN" sz="1200" dirty="0">
              <a:solidFill>
                <a:schemeClr val="accent4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accent4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隐私保护：</a:t>
            </a:r>
            <a:r>
              <a:rPr lang="en-US" altLang="zh-CN" sz="1200" dirty="0">
                <a:solidFill>
                  <a:schemeClr val="accent4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OBD</a:t>
            </a:r>
            <a:r>
              <a:rPr lang="zh-CN" altLang="en-US" sz="1200" dirty="0">
                <a:solidFill>
                  <a:schemeClr val="accent4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数据、交易数据实时上链，零知识证明</a:t>
            </a:r>
            <a:endParaRPr lang="en-US" altLang="zh-CN" sz="1200" dirty="0">
              <a:solidFill>
                <a:schemeClr val="accent4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accent4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200" dirty="0">
                <a:solidFill>
                  <a:schemeClr val="accent4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激励机制</a:t>
            </a:r>
            <a:endParaRPr lang="en-US" altLang="zh-CN" sz="1200" dirty="0">
              <a:solidFill>
                <a:schemeClr val="accent4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62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3307" y="657195"/>
            <a:ext cx="654025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en-US" altLang="zh-CN" sz="3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</a:t>
            </a:r>
            <a:endParaRPr lang="zh-CN" altLang="en-US" sz="86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1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6424" y="535713"/>
            <a:ext cx="4680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章 节</a:t>
            </a:r>
          </a:p>
        </p:txBody>
      </p:sp>
      <p:sp>
        <p:nvSpPr>
          <p:cNvPr id="4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49585" y="196280"/>
            <a:ext cx="102592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标题 5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562629" y="495686"/>
            <a:ext cx="3413527" cy="3877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技术架构与激励机制</a:t>
            </a:r>
            <a:r>
              <a:rPr lang="zh-CN" altLang="zh-CN" sz="2800" dirty="0">
                <a:solidFill>
                  <a:srgbClr val="4454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44546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6FFC2890-A079-FC4B-B329-A2753D67A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546" y="1306895"/>
            <a:ext cx="5316238" cy="30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9D0AB631-F1E9-F943-B198-743E3573FCCD}"/>
              </a:ext>
            </a:extLst>
          </p:cNvPr>
          <p:cNvSpPr txBox="1"/>
          <p:nvPr/>
        </p:nvSpPr>
        <p:spPr>
          <a:xfrm>
            <a:off x="287524" y="124272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 </a:t>
            </a: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endParaRPr kumimoji="1" lang="zh-CN" altLang="en-US" sz="16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1EF6E9-3BA3-E849-898E-70608BE62C10}"/>
              </a:ext>
            </a:extLst>
          </p:cNvPr>
          <p:cNvSpPr txBox="1"/>
          <p:nvPr/>
        </p:nvSpPr>
        <p:spPr>
          <a:xfrm>
            <a:off x="3864117" y="12427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数据链上存储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777BC5-0D1B-3C4E-8E53-6CCE8BB15534}"/>
              </a:ext>
            </a:extLst>
          </p:cNvPr>
          <p:cNvSpPr txBox="1"/>
          <p:nvPr/>
        </p:nvSpPr>
        <p:spPr>
          <a:xfrm>
            <a:off x="7754094" y="12507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保险公司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748174C-F412-6842-964F-BEDCB8EC9106}"/>
              </a:ext>
            </a:extLst>
          </p:cNvPr>
          <p:cNvSpPr txBox="1"/>
          <p:nvPr/>
        </p:nvSpPr>
        <p:spPr>
          <a:xfrm>
            <a:off x="5911696" y="1242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保险合约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5D11B0-0C29-A746-9785-FEBE25EA5114}"/>
              </a:ext>
            </a:extLst>
          </p:cNvPr>
          <p:cNvSpPr txBox="1"/>
          <p:nvPr/>
        </p:nvSpPr>
        <p:spPr>
          <a:xfrm>
            <a:off x="1969473" y="124272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OBD</a:t>
            </a:r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硬件设备</a:t>
            </a: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E300F986-50B6-D24B-A37D-EEC2596E376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87208" y="462826"/>
            <a:ext cx="0" cy="448518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40BD95DC-1FC5-2F4B-960C-9E115E06AEA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728655" y="462826"/>
            <a:ext cx="44801" cy="448518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7E9D48E-60A8-864E-8EF7-54208C50CF2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572003" y="462826"/>
            <a:ext cx="22044" cy="448518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2C3FA4EC-284E-674D-8547-1C78D70E493F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6414398" y="462826"/>
            <a:ext cx="48688" cy="448518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86CC7CC-E5F1-3B4E-8AA6-64E350BE581A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256796" y="463625"/>
            <a:ext cx="0" cy="448518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C36792C2-592C-2349-9A0A-DDCF74610591}"/>
              </a:ext>
            </a:extLst>
          </p:cNvPr>
          <p:cNvCxnSpPr/>
          <p:nvPr/>
        </p:nvCxnSpPr>
        <p:spPr>
          <a:xfrm>
            <a:off x="887208" y="628328"/>
            <a:ext cx="1841446" cy="0"/>
          </a:xfrm>
          <a:prstGeom prst="straightConnector1">
            <a:avLst/>
          </a:prstGeom>
          <a:ln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02E3BB01-08A7-DC45-BFBC-88859ACE787F}"/>
              </a:ext>
            </a:extLst>
          </p:cNvPr>
          <p:cNvSpPr/>
          <p:nvPr/>
        </p:nvSpPr>
        <p:spPr>
          <a:xfrm>
            <a:off x="2239475" y="736340"/>
            <a:ext cx="978358" cy="252028"/>
          </a:xfrm>
          <a:prstGeom prst="rect">
            <a:avLst/>
          </a:prstGeom>
          <a:solidFill>
            <a:schemeClr val="bg1"/>
          </a:solidFill>
          <a:ln w="12700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获取车辆数据</a:t>
            </a: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461E9486-F281-DF43-927B-496B0E464D45}"/>
              </a:ext>
            </a:extLst>
          </p:cNvPr>
          <p:cNvCxnSpPr/>
          <p:nvPr/>
        </p:nvCxnSpPr>
        <p:spPr>
          <a:xfrm flipH="1">
            <a:off x="887208" y="1096380"/>
            <a:ext cx="1841446" cy="0"/>
          </a:xfrm>
          <a:prstGeom prst="straightConnector1">
            <a:avLst/>
          </a:prstGeom>
          <a:ln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20A622E2-6C5D-E040-A00C-68A12BDDC21F}"/>
              </a:ext>
            </a:extLst>
          </p:cNvPr>
          <p:cNvCxnSpPr/>
          <p:nvPr/>
        </p:nvCxnSpPr>
        <p:spPr>
          <a:xfrm>
            <a:off x="887208" y="1384412"/>
            <a:ext cx="1841446" cy="0"/>
          </a:xfrm>
          <a:prstGeom prst="straightConnector1">
            <a:avLst/>
          </a:prstGeom>
          <a:ln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DF639890-D354-6E4E-BB3A-BB35BBE7A777}"/>
              </a:ext>
            </a:extLst>
          </p:cNvPr>
          <p:cNvCxnSpPr/>
          <p:nvPr/>
        </p:nvCxnSpPr>
        <p:spPr>
          <a:xfrm>
            <a:off x="2773464" y="1384412"/>
            <a:ext cx="1798536" cy="0"/>
          </a:xfrm>
          <a:prstGeom prst="straightConnector1">
            <a:avLst/>
          </a:prstGeom>
          <a:ln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8DB0ED2-C2F2-7547-B969-8534DF169531}"/>
              </a:ext>
            </a:extLst>
          </p:cNvPr>
          <p:cNvSpPr/>
          <p:nvPr/>
        </p:nvSpPr>
        <p:spPr>
          <a:xfrm>
            <a:off x="409766" y="1432719"/>
            <a:ext cx="954874" cy="553196"/>
          </a:xfrm>
          <a:prstGeom prst="rect">
            <a:avLst/>
          </a:prstGeom>
          <a:solidFill>
            <a:schemeClr val="bg1"/>
          </a:solidFill>
          <a:ln w="12700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授权保险合约</a:t>
            </a:r>
            <a:endParaRPr kumimoji="1" lang="en-US" altLang="zh-CN" sz="1000" dirty="0">
              <a:solidFill>
                <a:srgbClr val="9452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保险公司查询</a:t>
            </a:r>
            <a:endParaRPr kumimoji="1" lang="en-US" altLang="zh-CN" sz="1000" dirty="0">
              <a:solidFill>
                <a:srgbClr val="9452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更新数据</a:t>
            </a: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82B0624C-86E6-0944-B145-27DB216BB3FD}"/>
              </a:ext>
            </a:extLst>
          </p:cNvPr>
          <p:cNvCxnSpPr>
            <a:stCxn id="52" idx="3"/>
          </p:cNvCxnSpPr>
          <p:nvPr/>
        </p:nvCxnSpPr>
        <p:spPr>
          <a:xfrm>
            <a:off x="1364640" y="1709317"/>
            <a:ext cx="1364014" cy="0"/>
          </a:xfrm>
          <a:prstGeom prst="straightConnector1">
            <a:avLst/>
          </a:prstGeom>
          <a:ln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87C5CE5C-D0DF-2040-9230-BB8507DEA120}"/>
              </a:ext>
            </a:extLst>
          </p:cNvPr>
          <p:cNvCxnSpPr/>
          <p:nvPr/>
        </p:nvCxnSpPr>
        <p:spPr>
          <a:xfrm>
            <a:off x="2751059" y="1709317"/>
            <a:ext cx="1820941" cy="0"/>
          </a:xfrm>
          <a:prstGeom prst="straightConnector1">
            <a:avLst/>
          </a:prstGeom>
          <a:ln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1833EC2D-5105-7C4D-874B-0E93A17434C7}"/>
              </a:ext>
            </a:extLst>
          </p:cNvPr>
          <p:cNvSpPr/>
          <p:nvPr/>
        </p:nvSpPr>
        <p:spPr>
          <a:xfrm>
            <a:off x="409766" y="2035055"/>
            <a:ext cx="954873" cy="252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购买保险</a:t>
            </a: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84469C5-5A9D-B245-B262-0319268EE56D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1364639" y="2140496"/>
            <a:ext cx="5049759" cy="2057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AE6CD730-ED24-6547-90CE-48ABD3659020}"/>
              </a:ext>
            </a:extLst>
          </p:cNvPr>
          <p:cNvCxnSpPr/>
          <p:nvPr/>
        </p:nvCxnSpPr>
        <p:spPr>
          <a:xfrm flipH="1">
            <a:off x="4614909" y="2428528"/>
            <a:ext cx="1799489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40E7CE39-993C-0443-B923-7026F82BB08E}"/>
              </a:ext>
            </a:extLst>
          </p:cNvPr>
          <p:cNvCxnSpPr/>
          <p:nvPr/>
        </p:nvCxnSpPr>
        <p:spPr>
          <a:xfrm>
            <a:off x="4614909" y="2716560"/>
            <a:ext cx="1799489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91E7757D-DF7B-154C-8867-8E6F00B0C93D}"/>
              </a:ext>
            </a:extLst>
          </p:cNvPr>
          <p:cNvCxnSpPr>
            <a:cxnSpLocks/>
            <a:endCxn id="67" idx="3"/>
          </p:cNvCxnSpPr>
          <p:nvPr/>
        </p:nvCxnSpPr>
        <p:spPr>
          <a:xfrm flipH="1">
            <a:off x="1364639" y="2986590"/>
            <a:ext cx="5098447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C31A88E2-1FC7-AC40-ADB0-DCC224E7D0EE}"/>
              </a:ext>
            </a:extLst>
          </p:cNvPr>
          <p:cNvSpPr/>
          <p:nvPr/>
        </p:nvSpPr>
        <p:spPr>
          <a:xfrm>
            <a:off x="409766" y="2860576"/>
            <a:ext cx="954873" cy="252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购买确认</a:t>
            </a: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32050E71-0C67-7E47-997A-2293CA1E63CF}"/>
              </a:ext>
            </a:extLst>
          </p:cNvPr>
          <p:cNvCxnSpPr>
            <a:cxnSpLocks/>
          </p:cNvCxnSpPr>
          <p:nvPr/>
        </p:nvCxnSpPr>
        <p:spPr>
          <a:xfrm>
            <a:off x="887208" y="3256620"/>
            <a:ext cx="552719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2BD445E6-2721-7D40-A93E-F2D5D4EDC82E}"/>
              </a:ext>
            </a:extLst>
          </p:cNvPr>
          <p:cNvCxnSpPr/>
          <p:nvPr/>
        </p:nvCxnSpPr>
        <p:spPr>
          <a:xfrm flipH="1">
            <a:off x="887208" y="3544652"/>
            <a:ext cx="5575878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4EB01A16-5507-D942-B838-C5177F13DD0B}"/>
              </a:ext>
            </a:extLst>
          </p:cNvPr>
          <p:cNvCxnSpPr/>
          <p:nvPr/>
        </p:nvCxnSpPr>
        <p:spPr>
          <a:xfrm flipH="1">
            <a:off x="4614909" y="3796680"/>
            <a:ext cx="1848177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C4FD1932-CBDB-BA42-93BA-38F02FF5FE86}"/>
              </a:ext>
            </a:extLst>
          </p:cNvPr>
          <p:cNvSpPr/>
          <p:nvPr/>
        </p:nvSpPr>
        <p:spPr>
          <a:xfrm>
            <a:off x="409766" y="3940696"/>
            <a:ext cx="954873" cy="25202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发起赔付</a:t>
            </a: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133D654-D61F-E141-A7F3-24E375C93DBF}"/>
              </a:ext>
            </a:extLst>
          </p:cNvPr>
          <p:cNvCxnSpPr>
            <a:stCxn id="78" idx="3"/>
          </p:cNvCxnSpPr>
          <p:nvPr/>
        </p:nvCxnSpPr>
        <p:spPr>
          <a:xfrm>
            <a:off x="1364639" y="4066710"/>
            <a:ext cx="689215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7A9A6958-FBD1-7F4B-95F7-010B95AB1EAB}"/>
              </a:ext>
            </a:extLst>
          </p:cNvPr>
          <p:cNvSpPr/>
          <p:nvPr/>
        </p:nvSpPr>
        <p:spPr>
          <a:xfrm>
            <a:off x="7779355" y="4120716"/>
            <a:ext cx="954873" cy="25202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审核</a:t>
            </a:r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FCEA0049-9720-AC45-ACCC-E7AE8AD6A94E}"/>
              </a:ext>
            </a:extLst>
          </p:cNvPr>
          <p:cNvCxnSpPr/>
          <p:nvPr/>
        </p:nvCxnSpPr>
        <p:spPr>
          <a:xfrm flipH="1">
            <a:off x="6463086" y="4444752"/>
            <a:ext cx="179370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BA1719BD-FE0E-4A4A-8C34-FB08C1677740}"/>
              </a:ext>
            </a:extLst>
          </p:cNvPr>
          <p:cNvCxnSpPr/>
          <p:nvPr/>
        </p:nvCxnSpPr>
        <p:spPr>
          <a:xfrm flipH="1">
            <a:off x="887202" y="4660776"/>
            <a:ext cx="557588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658374CC-4A4A-3E4A-8E6D-EE93DB509B06}"/>
              </a:ext>
            </a:extLst>
          </p:cNvPr>
          <p:cNvCxnSpPr/>
          <p:nvPr/>
        </p:nvCxnSpPr>
        <p:spPr>
          <a:xfrm flipH="1">
            <a:off x="4614909" y="4876800"/>
            <a:ext cx="184817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124490A8-0EAC-0A48-A41C-191C1601E4DB}"/>
              </a:ext>
            </a:extLst>
          </p:cNvPr>
          <p:cNvSpPr txBox="1"/>
          <p:nvPr/>
        </p:nvSpPr>
        <p:spPr>
          <a:xfrm>
            <a:off x="1200362" y="402722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插入</a:t>
            </a:r>
            <a:r>
              <a:rPr kumimoji="1" lang="en-US" altLang="zh-CN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OBD</a:t>
            </a:r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硬件设备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91AE76C-CD82-924A-85CD-3B4CACB5F8BB}"/>
              </a:ext>
            </a:extLst>
          </p:cNvPr>
          <p:cNvSpPr txBox="1"/>
          <p:nvPr/>
        </p:nvSpPr>
        <p:spPr>
          <a:xfrm>
            <a:off x="1075217" y="85144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询问是否数据上链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A93D44CB-340C-0749-A1E7-118AB3610633}"/>
              </a:ext>
            </a:extLst>
          </p:cNvPr>
          <p:cNvSpPr txBox="1"/>
          <p:nvPr/>
        </p:nvSpPr>
        <p:spPr>
          <a:xfrm>
            <a:off x="1567144" y="113762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同意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6DC5A17-A18C-7347-8B04-F29A6DEE92AE}"/>
              </a:ext>
            </a:extLst>
          </p:cNvPr>
          <p:cNvSpPr txBox="1"/>
          <p:nvPr/>
        </p:nvSpPr>
        <p:spPr>
          <a:xfrm>
            <a:off x="3198503" y="112632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信息打包上链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80FDAEF-EC59-8E4E-8059-0E93BAA200DE}"/>
              </a:ext>
            </a:extLst>
          </p:cNvPr>
          <p:cNvSpPr txBox="1"/>
          <p:nvPr/>
        </p:nvSpPr>
        <p:spPr>
          <a:xfrm>
            <a:off x="3065015" y="1456420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rgbClr val="9452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增加保险合约授权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3E7AFA6C-A8BE-5648-A185-6780D53C3E28}"/>
              </a:ext>
            </a:extLst>
          </p:cNvPr>
          <p:cNvSpPr txBox="1"/>
          <p:nvPr/>
        </p:nvSpPr>
        <p:spPr>
          <a:xfrm>
            <a:off x="3082220" y="1894600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发起购买保险请求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CB0FECB-95D8-E349-8FDC-3A0D45D4C674}"/>
              </a:ext>
            </a:extLst>
          </p:cNvPr>
          <p:cNvSpPr txBox="1"/>
          <p:nvPr/>
        </p:nvSpPr>
        <p:spPr>
          <a:xfrm>
            <a:off x="5185771" y="218230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查询数据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7C17D8E-A3D9-DF43-96D3-D0C9C0E879E8}"/>
              </a:ext>
            </a:extLst>
          </p:cNvPr>
          <p:cNvSpPr txBox="1"/>
          <p:nvPr/>
        </p:nvSpPr>
        <p:spPr>
          <a:xfrm>
            <a:off x="5195699" y="25144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验证通过</a:t>
            </a:r>
            <a:endParaRPr kumimoji="1" lang="en-US" altLang="zh-CN" sz="1000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返回数据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C89C38E-F988-9346-AFF9-1EDB00B69189}"/>
              </a:ext>
            </a:extLst>
          </p:cNvPr>
          <p:cNvSpPr txBox="1"/>
          <p:nvPr/>
        </p:nvSpPr>
        <p:spPr>
          <a:xfrm>
            <a:off x="3546097" y="278396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计算保费</a:t>
            </a:r>
            <a:endParaRPr kumimoji="1" lang="en-US" altLang="zh-CN" sz="1000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返回数据和费用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CABB14F-D4A2-C04E-92BE-86EFBBFFAD83}"/>
              </a:ext>
            </a:extLst>
          </p:cNvPr>
          <p:cNvSpPr txBox="1"/>
          <p:nvPr/>
        </p:nvSpPr>
        <p:spPr>
          <a:xfrm>
            <a:off x="1971375" y="3087543"/>
            <a:ext cx="1487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用数字货币支付保费</a:t>
            </a:r>
            <a:endParaRPr kumimoji="1" lang="en-US" altLang="zh-CN" sz="900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匿名转账 （零知识证明）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7F0AD6F-80F8-A84D-A4EF-362902E5CB79}"/>
              </a:ext>
            </a:extLst>
          </p:cNvPr>
          <p:cNvSpPr txBox="1"/>
          <p:nvPr/>
        </p:nvSpPr>
        <p:spPr>
          <a:xfrm>
            <a:off x="3734375" y="332253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购买成功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AA0C159-DF99-2442-ADDF-EC123F348E3E}"/>
              </a:ext>
            </a:extLst>
          </p:cNvPr>
          <p:cNvSpPr txBox="1"/>
          <p:nvPr/>
        </p:nvSpPr>
        <p:spPr>
          <a:xfrm>
            <a:off x="4923809" y="3580656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更新购买保险数据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1559EDE-3838-7147-9A92-AD2EB5ED1EF0}"/>
              </a:ext>
            </a:extLst>
          </p:cNvPr>
          <p:cNvSpPr txBox="1"/>
          <p:nvPr/>
        </p:nvSpPr>
        <p:spPr>
          <a:xfrm>
            <a:off x="3330216" y="382419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申请理赔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CF0639E-C905-DA4F-B39F-113BC40E4D42}"/>
              </a:ext>
            </a:extLst>
          </p:cNvPr>
          <p:cNvSpPr txBox="1"/>
          <p:nvPr/>
        </p:nvSpPr>
        <p:spPr>
          <a:xfrm>
            <a:off x="6650191" y="4246730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审核通过</a:t>
            </a:r>
            <a:endParaRPr kumimoji="1" lang="en-US" altLang="zh-CN" sz="1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向合约发起赔付请求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A33BC9A-F55D-DE4C-AA39-C77A35ED3244}"/>
              </a:ext>
            </a:extLst>
          </p:cNvPr>
          <p:cNvSpPr txBox="1"/>
          <p:nvPr/>
        </p:nvSpPr>
        <p:spPr>
          <a:xfrm>
            <a:off x="2872655" y="4349962"/>
            <a:ext cx="1595309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数字货币形式</a:t>
            </a:r>
            <a:endParaRPr kumimoji="1" lang="en-US" altLang="zh-CN" sz="1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赔付给用户或指定账户</a:t>
            </a:r>
            <a:endParaRPr kumimoji="1" lang="en-US" altLang="zh-CN" sz="1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solidFill>
                  <a:srgbClr val="C00000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匿名转账（零知识证明）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8EABCC0-30CD-504C-B758-A91C0AC7A731}"/>
              </a:ext>
            </a:extLst>
          </p:cNvPr>
          <p:cNvSpPr txBox="1"/>
          <p:nvPr/>
        </p:nvSpPr>
        <p:spPr>
          <a:xfrm>
            <a:off x="5047039" y="465511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更新理赔数据</a:t>
            </a:r>
          </a:p>
        </p:txBody>
      </p:sp>
    </p:spTree>
    <p:extLst>
      <p:ext uri="{BB962C8B-B14F-4D97-AF65-F5344CB8AC3E}">
        <p14:creationId xmlns:p14="http://schemas.microsoft.com/office/powerpoint/2010/main" val="269049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heme/theme1.xml><?xml version="1.0" encoding="utf-8"?>
<a:theme xmlns:a="http://schemas.openxmlformats.org/drawingml/2006/main" name="Office 主题">
  <a:themeElements>
    <a:clrScheme name="自定义 1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D4E5"/>
      </a:accent1>
      <a:accent2>
        <a:srgbClr val="D7EEF8"/>
      </a:accent2>
      <a:accent3>
        <a:srgbClr val="70D4E5"/>
      </a:accent3>
      <a:accent4>
        <a:srgbClr val="D7EEF8"/>
      </a:accent4>
      <a:accent5>
        <a:srgbClr val="70D4E5"/>
      </a:accent5>
      <a:accent6>
        <a:srgbClr val="D7EEF8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594</Words>
  <Application>Microsoft Macintosh PowerPoint</Application>
  <PresentationFormat>自定义</PresentationFormat>
  <Paragraphs>132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Microsoft YaHei</vt:lpstr>
      <vt:lpstr>Microsoft YaHei</vt:lpstr>
      <vt:lpstr>微软雅黑 Light</vt:lpstr>
      <vt:lpstr>Glegoo</vt:lpstr>
      <vt:lpstr>Lato Light</vt:lpstr>
      <vt:lpstr>Mission Gothic Regular</vt:lpstr>
      <vt:lpstr>Open Sans</vt:lpstr>
      <vt:lpstr>Arial</vt:lpstr>
      <vt:lpstr>Calibri</vt:lpstr>
      <vt:lpstr>Helvetica Neue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Administrator</dc:creator>
  <cp:lastModifiedBy>ericaj@126.com</cp:lastModifiedBy>
  <cp:revision>417</cp:revision>
  <cp:lastPrinted>2019-09-15T03:37:15Z</cp:lastPrinted>
  <dcterms:created xsi:type="dcterms:W3CDTF">2017-03-27T05:41:56Z</dcterms:created>
  <dcterms:modified xsi:type="dcterms:W3CDTF">2019-09-15T03:39:52Z</dcterms:modified>
</cp:coreProperties>
</file>